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27" r:id="rId4"/>
  </p:sldMasterIdLst>
  <p:notesMasterIdLst>
    <p:notesMasterId r:id="rId37"/>
  </p:notesMasterIdLst>
  <p:sldIdLst>
    <p:sldId id="262" r:id="rId5"/>
    <p:sldId id="328" r:id="rId6"/>
    <p:sldId id="363" r:id="rId7"/>
    <p:sldId id="364" r:id="rId8"/>
    <p:sldId id="345" r:id="rId9"/>
    <p:sldId id="346" r:id="rId10"/>
    <p:sldId id="347" r:id="rId11"/>
    <p:sldId id="344" r:id="rId12"/>
    <p:sldId id="350" r:id="rId13"/>
    <p:sldId id="348" r:id="rId14"/>
    <p:sldId id="351" r:id="rId15"/>
    <p:sldId id="352" r:id="rId16"/>
    <p:sldId id="353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5" r:id="rId26"/>
    <p:sldId id="366" r:id="rId27"/>
    <p:sldId id="367" r:id="rId28"/>
    <p:sldId id="368" r:id="rId29"/>
    <p:sldId id="369" r:id="rId30"/>
    <p:sldId id="370" r:id="rId31"/>
    <p:sldId id="354" r:id="rId32"/>
    <p:sldId id="342" r:id="rId33"/>
    <p:sldId id="340" r:id="rId34"/>
    <p:sldId id="343" r:id="rId35"/>
    <p:sldId id="341" r:id="rId36"/>
  </p:sldIdLst>
  <p:sldSz cx="9906000" cy="6858000" type="A4"/>
  <p:notesSz cx="6797675" cy="9926638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9">
          <p15:clr>
            <a:srgbClr val="A4A3A4"/>
          </p15:clr>
        </p15:guide>
        <p15:guide id="2" orient="horz" pos="3894">
          <p15:clr>
            <a:srgbClr val="A4A3A4"/>
          </p15:clr>
        </p15:guide>
        <p15:guide id="3" orient="horz" pos="4008">
          <p15:clr>
            <a:srgbClr val="A4A3A4"/>
          </p15:clr>
        </p15:guide>
        <p15:guide id="4" pos="3120">
          <p15:clr>
            <a:srgbClr val="A4A3A4"/>
          </p15:clr>
        </p15:guide>
        <p15:guide id="5" pos="311">
          <p15:clr>
            <a:srgbClr val="A4A3A4"/>
          </p15:clr>
        </p15:guide>
        <p15:guide id="6" pos="60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764"/>
    <a:srgbClr val="EFB643"/>
    <a:srgbClr val="BFBFBF"/>
    <a:srgbClr val="BA9CC5"/>
    <a:srgbClr val="D26308"/>
    <a:srgbClr val="F18917"/>
    <a:srgbClr val="F3CF74"/>
    <a:srgbClr val="608B2D"/>
    <a:srgbClr val="7DB935"/>
    <a:srgbClr val="AFE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501" autoAdjust="0"/>
  </p:normalViewPr>
  <p:slideViewPr>
    <p:cSldViewPr snapToGrid="0" snapToObjects="1">
      <p:cViewPr>
        <p:scale>
          <a:sx n="98" d="100"/>
          <a:sy n="98" d="100"/>
        </p:scale>
        <p:origin x="1712" y="-128"/>
      </p:cViewPr>
      <p:guideLst>
        <p:guide orient="horz" pos="979"/>
        <p:guide orient="horz" pos="3894"/>
        <p:guide orient="horz" pos="4008"/>
        <p:guide pos="3120"/>
        <p:guide pos="311"/>
        <p:guide pos="60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Velocity (cm/s)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θ_0</c:v>
                </c:pt>
                <c:pt idx="1">
                  <c:v>GUIDED GSL</c:v>
                </c:pt>
                <c:pt idx="2">
                  <c:v>GAT SimSpark</c:v>
                </c:pt>
                <c:pt idx="3">
                  <c:v>GAT Gazebo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19.52</c:v>
                </c:pt>
                <c:pt idx="1">
                  <c:v>24.59</c:v>
                </c:pt>
                <c:pt idx="2">
                  <c:v>27.97</c:v>
                </c:pt>
                <c:pt idx="3">
                  <c:v>26.89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D-49B9-A2DD-B8A412D35DA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% Improve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θ_0</c:v>
                </c:pt>
                <c:pt idx="1">
                  <c:v>GUIDED GSL</c:v>
                </c:pt>
                <c:pt idx="2">
                  <c:v>GAT SimSpark</c:v>
                </c:pt>
                <c:pt idx="3">
                  <c:v>GAT Gazebo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0</c:v>
                </c:pt>
                <c:pt idx="1">
                  <c:v>25.9733606557377</c:v>
                </c:pt>
                <c:pt idx="2">
                  <c:v>43.288934426229496</c:v>
                </c:pt>
                <c:pt idx="3">
                  <c:v>37.756147540983619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FD-49B9-A2DD-B8A412D35D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393887"/>
        <c:axId val="171412127"/>
      </c:barChart>
      <c:catAx>
        <c:axId val="171393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LID4096"/>
          </a:p>
        </c:txPr>
        <c:crossAx val="171412127"/>
        <c:crosses val="autoZero"/>
        <c:auto val="1"/>
        <c:lblAlgn val="ctr"/>
        <c:lblOffset val="100"/>
        <c:noMultiLvlLbl val="0"/>
      </c:catAx>
      <c:valAx>
        <c:axId val="171412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LID4096"/>
          </a:p>
        </c:txPr>
        <c:crossAx val="171393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+mj-lt"/>
        </a:defRPr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949D0-A891-461E-B94C-70BB503142AE}" type="datetimeFigureOut">
              <a:rPr lang="de-DE" smtClean="0"/>
              <a:t>01.06.25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52D87-CCCB-4897-8754-39643E4DFE5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14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[PLACEHOLDER TEXT]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09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Exceptionally challenging problem: successfully pick up previously unseen objects</a:t>
            </a:r>
          </a:p>
          <a:p>
            <a:r>
              <a:rPr lang="en-US" dirty="0"/>
              <a:t>Memorize Grasps work well for individual instances, but we need an internal understanding of geometry and physics</a:t>
            </a:r>
          </a:p>
          <a:p>
            <a:r>
              <a:rPr lang="en-US" dirty="0"/>
              <a:t>Sim-to-Real challenge is particularly difficult: besides the distributional shift from simulated images and physics, the system must also handle domain shift in the distribution of objects themselves</a:t>
            </a:r>
          </a:p>
          <a:p>
            <a:endParaRPr lang="en-US" dirty="0"/>
          </a:p>
          <a:p>
            <a:r>
              <a:rPr lang="en-US" dirty="0"/>
              <a:t>In fact, we have two generators: The first tries to map X to Y, the other tries the opposite. </a:t>
            </a:r>
          </a:p>
          <a:p>
            <a:r>
              <a:rPr lang="en-US" dirty="0"/>
              <a:t>The CycleGAN further imposes a cycle consistency loss, to encourage x → G(x) → F(G(x)) ≈ x and y → F(y) → G(F(y)) ≈ y.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9470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C930-9AC3-5908-3D46-1C288D30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D896053-562E-AB4D-2A77-2E9ADEA88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750527-CF90-199C-FFBA-840D7B606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of the generators</a:t>
            </a:r>
          </a:p>
          <a:p>
            <a:pPr marL="228600" indent="-228600">
              <a:buAutoNum type="arabicPeriod"/>
            </a:pPr>
            <a:r>
              <a:rPr lang="en-US" dirty="0"/>
              <a:t>We train two q-learning functions </a:t>
            </a:r>
          </a:p>
          <a:p>
            <a:pPr marL="228600" indent="-228600">
              <a:buAutoNum type="arabicPeriod"/>
            </a:pPr>
            <a:r>
              <a:rPr lang="en-US" dirty="0"/>
              <a:t>We calculate the </a:t>
            </a:r>
            <a:r>
              <a:rPr lang="de-DE" dirty="0" err="1"/>
              <a:t>predictions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distance</a:t>
            </a:r>
            <a:r>
              <a:rPr lang="de-DE" dirty="0"/>
              <a:t> between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q-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that‘s</a:t>
            </a:r>
            <a:r>
              <a:rPr lang="de-DE" dirty="0"/>
              <a:t> our </a:t>
            </a:r>
            <a:r>
              <a:rPr lang="de-DE" dirty="0" err="1"/>
              <a:t>loss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penalize</a:t>
            </a:r>
            <a:r>
              <a:rPr lang="de-DE" dirty="0"/>
              <a:t> changes in </a:t>
            </a:r>
            <a:r>
              <a:rPr lang="de-DE" dirty="0" err="1"/>
              <a:t>the</a:t>
            </a:r>
            <a:r>
              <a:rPr lang="de-DE" dirty="0"/>
              <a:t> q-</a:t>
            </a:r>
            <a:r>
              <a:rPr lang="de-DE" dirty="0" err="1"/>
              <a:t>values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F and G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avoid</a:t>
            </a:r>
            <a:r>
              <a:rPr lang="de-DE" dirty="0"/>
              <a:t> different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, a </a:t>
            </a:r>
            <a:r>
              <a:rPr lang="de-DE" dirty="0" err="1"/>
              <a:t>sign</a:t>
            </a:r>
            <a:r>
              <a:rPr lang="de-DE" dirty="0"/>
              <a:t> that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perfect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final q-learning function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27DE57-BB90-58E8-6027-636E7B08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01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example: </a:t>
            </a:r>
            <a:r>
              <a:rPr lang="en-US" dirty="0" err="1"/>
              <a:t>Minitaur</a:t>
            </a:r>
            <a:r>
              <a:rPr lang="en-US" dirty="0"/>
              <a:t> robot, is a robot for legged locomotion</a:t>
            </a:r>
          </a:p>
          <a:p>
            <a:endParaRPr lang="en-US" dirty="0"/>
          </a:p>
          <a:p>
            <a:r>
              <a:rPr lang="en-US" dirty="0"/>
              <a:t>We’ve a real-time simulation and latency in the real</a:t>
            </a:r>
          </a:p>
          <a:p>
            <a:r>
              <a:rPr lang="en-US" dirty="0"/>
              <a:t>We track the last episodes and model the latency, but this isn’t completely safe (show small outlier in the graph)</a:t>
            </a:r>
          </a:p>
          <a:p>
            <a:r>
              <a:rPr lang="en-US" dirty="0"/>
              <a:t>So, additional we use randomization, we add a random value in the range on the right table. </a:t>
            </a:r>
          </a:p>
          <a:p>
            <a:r>
              <a:rPr lang="en-US" dirty="0"/>
              <a:t>Like Observation-Level-Transfer, but with action-related parameters</a:t>
            </a:r>
          </a:p>
          <a:p>
            <a:endParaRPr lang="en-US" dirty="0"/>
          </a:p>
          <a:p>
            <a:r>
              <a:rPr lang="en-US" dirty="0"/>
              <a:t>Fade in: The blue parameters are directly action-related, the red are observation-related, the other influence the action indirect</a:t>
            </a:r>
          </a:p>
          <a:p>
            <a:endParaRPr lang="en-US" dirty="0"/>
          </a:p>
          <a:p>
            <a:r>
              <a:rPr lang="en-US" dirty="0"/>
              <a:t>Explanation:</a:t>
            </a:r>
            <a:br>
              <a:rPr lang="en-US" dirty="0"/>
            </a:br>
            <a:r>
              <a:rPr lang="en-US" dirty="0"/>
              <a:t>mass: </a:t>
            </a:r>
            <a:r>
              <a:rPr lang="en-US" dirty="0" err="1"/>
              <a:t>Trägheit</a:t>
            </a:r>
            <a:r>
              <a:rPr lang="en-US" dirty="0"/>
              <a:t>, influenced moving results after an action</a:t>
            </a:r>
          </a:p>
          <a:p>
            <a:r>
              <a:rPr lang="en-US" dirty="0"/>
              <a:t>inertia: How hard a body changes its rotation - affects the action result.</a:t>
            </a:r>
          </a:p>
          <a:p>
            <a:r>
              <a:rPr lang="en-US" dirty="0"/>
              <a:t>Contact friction: Interacts with soil reaction after action → slippage etc.</a:t>
            </a:r>
          </a:p>
          <a:p>
            <a:r>
              <a:rPr lang="en-US" dirty="0"/>
              <a:t>Battery voltage: Influence engine power</a:t>
            </a:r>
          </a:p>
          <a:p>
            <a:endParaRPr lang="en-US" dirty="0"/>
          </a:p>
          <a:p>
            <a:r>
              <a:rPr lang="en-US" dirty="0"/>
              <a:t>IMU: the engine which is reading the sensor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4232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GSL the parameters in the policy are changed after real-world feedback. Compare to hyperparameter tuning</a:t>
            </a:r>
          </a:p>
          <a:p>
            <a:r>
              <a:rPr lang="en-US" dirty="0"/>
              <a:t>Problem: changes in the simulator, expert knowledge, flexible just on parametric level, doesn’t work with all simulators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5750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5FE97-D1A6-EA68-5F86-797602662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8213A6-F15F-4DE6-E9C8-AACA6C2B2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CA28513-DFE8-08F3-5BC0-53B3A27C6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GSL the parameters in the policy are changed after real-world feedback.</a:t>
            </a:r>
          </a:p>
          <a:p>
            <a:r>
              <a:rPr lang="en-US" dirty="0"/>
              <a:t>Problem: changeable parameters (not everything is changeable), GSL needs expert knowledge, GAT is data-driven, GAT is lightweight, no change of the simulator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Disadvantages of GAT: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all (</a:t>
            </a:r>
            <a:r>
              <a:rPr lang="en-US" dirty="0" err="1"/>
              <a:t>s_t</a:t>
            </a:r>
            <a:r>
              <a:rPr lang="en-US" dirty="0"/>
              <a:t>, </a:t>
            </a:r>
            <a:r>
              <a:rPr lang="en-US" dirty="0" err="1"/>
              <a:t>a_t</a:t>
            </a:r>
            <a:r>
              <a:rPr lang="en-US" dirty="0"/>
              <a:t>, s_t+1) observed in the real world, there exist a </a:t>
            </a:r>
            <a:r>
              <a:rPr lang="en-US" dirty="0" err="1"/>
              <a:t>a</a:t>
            </a:r>
            <a:r>
              <a:rPr lang="en-US" dirty="0"/>
              <a:t> transformed function </a:t>
            </a:r>
            <a:r>
              <a:rPr lang="en-US" dirty="0" err="1"/>
              <a:t>à_t</a:t>
            </a:r>
            <a:r>
              <a:rPr lang="en-US" dirty="0"/>
              <a:t> that produces s_t+1 in the simulator: e.g. contact dynamics or unmodeled environmental influences, non-linear systems with delays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training data comes from the trajectory distribution of θ₀, the model just learn actions and states, that occur frequently in </a:t>
            </a:r>
            <a:r>
              <a:rPr lang="el-GR" dirty="0"/>
              <a:t>θ₀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sees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en-US" dirty="0"/>
              <a:t>lie outside the training distribution of f and f-¹ₛᵢₘ.</a:t>
            </a:r>
          </a:p>
          <a:p>
            <a:pPr marL="171450" indent="-171450">
              <a:buFontTx/>
              <a:buChar char="-"/>
            </a:pPr>
            <a:r>
              <a:rPr lang="en-US" dirty="0"/>
              <a:t>Solution: Dataset Aggregation (</a:t>
            </a:r>
            <a:r>
              <a:rPr lang="en-US" dirty="0" err="1"/>
              <a:t>DAgger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GAT just fits the actions not the observations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GAT does not take explicit latencies into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Conclusion: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Currently not used in production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Possible usable in security critic domain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Whats</a:t>
            </a:r>
            <a:r>
              <a:rPr lang="en-US" dirty="0"/>
              <a:t> missing for production?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Online-adaptation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Observation-grounding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Performance guarantees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87071-E88F-B075-AC5E-2756D74A3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80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07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from domain randomization</a:t>
            </a:r>
          </a:p>
          <a:p>
            <a:r>
              <a:rPr lang="en-US" dirty="0"/>
              <a:t>Randomization has limits: if the real-world dynamics lie outside the randomized range, or if the gap is irreducible, e.g. complex contact physics that simulators cannot represent</a:t>
            </a:r>
          </a:p>
          <a:p>
            <a:r>
              <a:rPr lang="en-US" dirty="0"/>
              <a:t>Randomization offers little guidance for refining the sim parameters post-transfer (offers no ideas for improvement of the parameters)</a:t>
            </a:r>
          </a:p>
          <a:p>
            <a:endParaRPr lang="en-US" dirty="0"/>
          </a:p>
          <a:p>
            <a:r>
              <a:rPr lang="en-US" dirty="0"/>
              <a:t>So we use System Identification: using real-world data to calibrate the simulator</a:t>
            </a:r>
          </a:p>
          <a:p>
            <a:endParaRPr lang="en-US" dirty="0"/>
          </a:p>
          <a:p>
            <a:r>
              <a:rPr lang="en-US" dirty="0"/>
              <a:t>Early </a:t>
            </a:r>
            <a:r>
              <a:rPr lang="en-US" dirty="0" err="1"/>
              <a:t>efford</a:t>
            </a:r>
            <a:r>
              <a:rPr lang="en-US" dirty="0"/>
              <a:t> looked at the real-world and manual tuned the physical parameters</a:t>
            </a:r>
          </a:p>
          <a:p>
            <a:r>
              <a:rPr lang="en-US" dirty="0"/>
              <a:t>Newer approaches automated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772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Goal: </a:t>
            </a:r>
            <a:r>
              <a:rPr lang="en-US" b="1" noProof="0" dirty="0"/>
              <a:t>Match simulated behavior to real-world behavior by adjusting the distribution </a:t>
            </a:r>
            <a:r>
              <a:rPr lang="en-US" noProof="0" dirty="0"/>
              <a:t>over simulation parameters.</a:t>
            </a:r>
          </a:p>
          <a:p>
            <a:endParaRPr lang="en-US" noProof="0" dirty="0"/>
          </a:p>
          <a:p>
            <a:pPr marL="228600" indent="-228600">
              <a:buAutoNum type="arabicPeriod"/>
            </a:pPr>
            <a:r>
              <a:rPr lang="en-US" b="1" noProof="0" dirty="0"/>
              <a:t>Start with initial distribution</a:t>
            </a:r>
            <a:r>
              <a:rPr lang="en-US" noProof="0" dirty="0"/>
              <a:t>: </a:t>
            </a:r>
            <a:r>
              <a:rPr lang="en-US" noProof="0" dirty="0" err="1"/>
              <a:t>mulitvariate</a:t>
            </a:r>
            <a:r>
              <a:rPr lang="en-US" noProof="0" dirty="0"/>
              <a:t> Gaussian over simulation parameters, e.g. friction, mass, joint damping, object position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Train policy in simulation</a:t>
            </a:r>
            <a:r>
              <a:rPr lang="en-US" noProof="0" dirty="0"/>
              <a:t>: samples simulation parameters, learns policy under diverse simulated scenarios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Collect real-world rollouts</a:t>
            </a:r>
            <a:r>
              <a:rPr lang="en-US" noProof="0" dirty="0"/>
              <a:t>: Execute policy to real robot, record the observation </a:t>
            </a:r>
            <a:r>
              <a:rPr lang="en-US" noProof="0" dirty="0" err="1"/>
              <a:t>tracetories</a:t>
            </a:r>
            <a:endParaRPr lang="en-US" noProof="0" dirty="0"/>
          </a:p>
          <a:p>
            <a:pPr marL="228600" indent="-228600">
              <a:buAutoNum type="arabicPeriod"/>
            </a:pPr>
            <a:r>
              <a:rPr lang="en-US" b="1" noProof="0" dirty="0"/>
              <a:t>Compute discrepancy</a:t>
            </a:r>
            <a:r>
              <a:rPr lang="en-US" noProof="0" dirty="0"/>
              <a:t>: Compare real and simulated observations using a distance metric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Update simulation distribution</a:t>
            </a:r>
            <a:r>
              <a:rPr lang="en-US" noProof="0" dirty="0"/>
              <a:t>: Minimize the expected discrepancy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Repeat</a:t>
            </a:r>
            <a:r>
              <a:rPr lang="en-US" noProof="0" dirty="0"/>
              <a:t>: alternate between training and distribution update</a:t>
            </a:r>
          </a:p>
          <a:p>
            <a:pPr marL="228600" indent="-228600">
              <a:buAutoNum type="arabicPeriod"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Why not for Domain Randomization?</a:t>
            </a:r>
          </a:p>
          <a:p>
            <a:pPr marL="0" indent="0">
              <a:buNone/>
            </a:pPr>
            <a:r>
              <a:rPr lang="en-US" noProof="0" dirty="0"/>
              <a:t>No real data, overfitting, not all parameters </a:t>
            </a:r>
            <a:r>
              <a:rPr lang="en-US" noProof="0" dirty="0" err="1"/>
              <a:t>identificable</a:t>
            </a:r>
            <a:r>
              <a:rPr lang="en-US" noProof="0" dirty="0"/>
              <a:t>, different target: DR -&gt; robustness, </a:t>
            </a:r>
            <a:r>
              <a:rPr lang="en-US" noProof="0" dirty="0" err="1"/>
              <a:t>SimOpt</a:t>
            </a:r>
            <a:r>
              <a:rPr lang="en-US" noProof="0" dirty="0"/>
              <a:t> -&gt; precision in a known env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Why not for Observation or Action?</a:t>
            </a:r>
          </a:p>
          <a:p>
            <a:pPr marL="0" indent="0">
              <a:buNone/>
            </a:pPr>
            <a:r>
              <a:rPr lang="en-US" noProof="0" dirty="0"/>
              <a:t>Observation error are non-linear and high-dimensional, no feedback</a:t>
            </a:r>
          </a:p>
          <a:p>
            <a:pPr marL="0" indent="0">
              <a:buNone/>
            </a:pPr>
            <a:r>
              <a:rPr lang="en-US" noProof="0" dirty="0"/>
              <a:t>Action is also for other for other tasks, e.g. scaling, bias, discrete vs. continuous</a:t>
            </a:r>
          </a:p>
          <a:p>
            <a:pPr marL="0" indent="0">
              <a:buNone/>
            </a:pPr>
            <a:r>
              <a:rPr lang="en-US" noProof="0" dirty="0"/>
              <a:t>But is theoretical possible, needs exact modeling, much data, complex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140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 Sekunde 51</a:t>
            </a:r>
          </a:p>
          <a:p>
            <a:endParaRPr lang="de-DE" dirty="0"/>
          </a:p>
          <a:p>
            <a:r>
              <a:rPr lang="de-DE" b="1" dirty="0" err="1"/>
              <a:t>Left</a:t>
            </a:r>
            <a:r>
              <a:rPr lang="de-DE" dirty="0"/>
              <a:t>: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b="1" dirty="0" err="1"/>
              <a:t>adjusts</a:t>
            </a:r>
            <a:r>
              <a:rPr lang="de-DE" b="1" dirty="0"/>
              <a:t> </a:t>
            </a: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parameter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soft </a:t>
            </a:r>
            <a:r>
              <a:rPr lang="de-DE" dirty="0" err="1"/>
              <a:t>rope</a:t>
            </a:r>
            <a:r>
              <a:rPr lang="de-DE" dirty="0"/>
              <a:t>, </a:t>
            </a:r>
            <a:r>
              <a:rPr lang="de-DE" dirty="0" err="1"/>
              <a:t>peg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b="1" dirty="0" err="1"/>
              <a:t>results</a:t>
            </a:r>
            <a:r>
              <a:rPr lang="de-DE" b="1" dirty="0"/>
              <a:t> in a </a:t>
            </a:r>
            <a:r>
              <a:rPr lang="de-DE" b="1" dirty="0" err="1"/>
              <a:t>successful</a:t>
            </a:r>
            <a:r>
              <a:rPr lang="de-DE" b="1" dirty="0"/>
              <a:t> </a:t>
            </a:r>
            <a:r>
              <a:rPr lang="de-DE" b="1" dirty="0" err="1"/>
              <a:t>execution</a:t>
            </a:r>
            <a:r>
              <a:rPr lang="de-DE" b="1" dirty="0"/>
              <a:t> of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task</a:t>
            </a:r>
            <a:r>
              <a:rPr lang="de-DE" b="1" dirty="0"/>
              <a:t> </a:t>
            </a:r>
            <a:r>
              <a:rPr lang="de-DE" dirty="0"/>
              <a:t>on a real </a:t>
            </a:r>
            <a:r>
              <a:rPr lang="de-DE" dirty="0" err="1"/>
              <a:t>robot</a:t>
            </a:r>
            <a:r>
              <a:rPr lang="de-DE" dirty="0"/>
              <a:t> after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b="1" dirty="0"/>
              <a:t>Right</a:t>
            </a:r>
            <a:r>
              <a:rPr lang="de-DE" dirty="0"/>
              <a:t>: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b="1" dirty="0" err="1"/>
              <a:t>adjusts</a:t>
            </a:r>
            <a:r>
              <a:rPr lang="de-DE" b="1" dirty="0"/>
              <a:t> </a:t>
            </a: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parameter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b="1" dirty="0"/>
              <a:t> </a:t>
            </a:r>
            <a:r>
              <a:rPr lang="de-DE" dirty="0"/>
              <a:t>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drawer</a:t>
            </a:r>
            <a:r>
              <a:rPr lang="de-DE" dirty="0"/>
              <a:t>. Before </a:t>
            </a: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b="1" dirty="0" err="1"/>
              <a:t>pushes</a:t>
            </a:r>
            <a:r>
              <a:rPr lang="de-DE" b="1" dirty="0"/>
              <a:t> </a:t>
            </a:r>
            <a:r>
              <a:rPr lang="de-DE" b="1" dirty="0" err="1"/>
              <a:t>too</a:t>
            </a:r>
            <a:r>
              <a:rPr lang="de-DE" b="1" dirty="0"/>
              <a:t> </a:t>
            </a:r>
            <a:r>
              <a:rPr lang="de-DE" b="1" dirty="0" err="1"/>
              <a:t>much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drawer</a:t>
            </a:r>
            <a:r>
              <a:rPr lang="de-DE" b="1" dirty="0"/>
              <a:t> handle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one</a:t>
            </a:r>
            <a:r>
              <a:rPr lang="de-DE" b="1" dirty="0"/>
              <a:t> of </a:t>
            </a:r>
            <a:r>
              <a:rPr lang="de-DE" b="1" dirty="0" err="1"/>
              <a:t>its</a:t>
            </a:r>
            <a:r>
              <a:rPr lang="de-DE" b="1" dirty="0"/>
              <a:t> </a:t>
            </a:r>
            <a:r>
              <a:rPr lang="de-DE" b="1" dirty="0" err="1"/>
              <a:t>fingers</a:t>
            </a:r>
            <a:r>
              <a:rPr lang="de-DE" b="1" dirty="0"/>
              <a:t>, </a:t>
            </a:r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leads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opening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gripper</a:t>
            </a:r>
            <a:r>
              <a:rPr lang="de-DE" dirty="0"/>
              <a:t>. After </a:t>
            </a:r>
            <a:r>
              <a:rPr lang="de-DE" b="1" dirty="0" err="1"/>
              <a:t>one</a:t>
            </a:r>
            <a:r>
              <a:rPr lang="de-DE" b="1" dirty="0"/>
              <a:t> </a:t>
            </a:r>
            <a:r>
              <a:rPr lang="de-DE" b="1" dirty="0" err="1"/>
              <a:t>SimOpt</a:t>
            </a:r>
            <a:r>
              <a:rPr lang="de-DE" b="1" dirty="0"/>
              <a:t> </a:t>
            </a:r>
            <a:r>
              <a:rPr lang="de-DE" b="1" dirty="0" err="1"/>
              <a:t>iteration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b="1" dirty="0" err="1"/>
              <a:t>better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r>
              <a:rPr lang="de-DE" b="1" dirty="0"/>
              <a:t> </a:t>
            </a:r>
            <a:r>
              <a:rPr lang="de-DE" b="1" dirty="0" err="1"/>
              <a:t>its</a:t>
            </a:r>
            <a:r>
              <a:rPr lang="de-DE" b="1" dirty="0"/>
              <a:t> </a:t>
            </a:r>
            <a:r>
              <a:rPr lang="de-DE" b="1" dirty="0" err="1"/>
              <a:t>gripper</a:t>
            </a:r>
            <a:r>
              <a:rPr lang="de-DE" b="1" dirty="0"/>
              <a:t> </a:t>
            </a:r>
            <a:r>
              <a:rPr lang="de-DE" b="1" dirty="0" err="1"/>
              <a:t>orientation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605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Use Reward-Based Techniques in Sim-to-Real Transfer?</a:t>
            </a:r>
          </a:p>
          <a:p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Simulation Rewards Are Often Unrealistic</a:t>
            </a:r>
            <a:br>
              <a:rPr lang="en-US" b="1" dirty="0"/>
            </a:br>
            <a:r>
              <a:rPr lang="en-US" dirty="0"/>
              <a:t>In simulation, we have full access to ground-truth states (e.g., object positions, velocities).</a:t>
            </a:r>
            <a:br>
              <a:rPr lang="en-US" dirty="0"/>
            </a:br>
            <a:r>
              <a:rPr lang="en-US" dirty="0"/>
              <a:t>Real robots don’t have perfect state access — rewards based on idealized data lead to </a:t>
            </a:r>
            <a:r>
              <a:rPr lang="en-US" b="1" dirty="0"/>
              <a:t>poor real-world generalization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Overfitting to Artificial Reward Signals</a:t>
            </a:r>
            <a:br>
              <a:rPr lang="en-US" b="1" dirty="0"/>
            </a:br>
            <a:r>
              <a:rPr lang="en-US" dirty="0"/>
              <a:t>Simulated rewards may be dense, precise, and idealized.</a:t>
            </a:r>
            <a:br>
              <a:rPr lang="en-US" dirty="0"/>
            </a:br>
            <a:r>
              <a:rPr lang="en-US" dirty="0"/>
              <a:t>This encourages behaviors that exploit </a:t>
            </a:r>
            <a:r>
              <a:rPr lang="en-US" b="1" dirty="0"/>
              <a:t>simulation-specific shortcuts</a:t>
            </a:r>
            <a:r>
              <a:rPr lang="en-US" dirty="0"/>
              <a:t>, not strategies that work in reality.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Mismatch Between Sim and Real Reward Availability</a:t>
            </a:r>
            <a:br>
              <a:rPr lang="en-US" b="1" dirty="0"/>
            </a:br>
            <a:r>
              <a:rPr lang="en-US" dirty="0"/>
              <a:t>The way rewards are computed in sim (e.g., using internal simulator data) is </a:t>
            </a:r>
            <a:r>
              <a:rPr lang="en-US" b="1" dirty="0"/>
              <a:t>not replicable</a:t>
            </a:r>
            <a:r>
              <a:rPr lang="en-US" dirty="0"/>
              <a:t> in the real world.</a:t>
            </a:r>
            <a:br>
              <a:rPr lang="en-US" dirty="0"/>
            </a:br>
            <a:r>
              <a:rPr lang="en-US" dirty="0"/>
              <a:t>If the agent relies on those reward structures, it won’t behave meaningfully once deployed.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Shapes the Exploration Space</a:t>
            </a:r>
            <a:br>
              <a:rPr lang="en-US" b="1" dirty="0"/>
            </a:br>
            <a:r>
              <a:rPr lang="en-US" dirty="0"/>
              <a:t>Rewards guide what parts of the environment the agent explores during training.</a:t>
            </a:r>
            <a:br>
              <a:rPr lang="en-US" dirty="0"/>
            </a:br>
            <a:r>
              <a:rPr lang="en-US" dirty="0"/>
              <a:t>Poor reward shaping leads to </a:t>
            </a:r>
            <a:r>
              <a:rPr lang="en-US" b="1" dirty="0"/>
              <a:t>insufficient exposure to realistic situations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Sparse or Learned Rewards Improve Robustness</a:t>
            </a:r>
            <a:br>
              <a:rPr lang="en-US" b="1" dirty="0"/>
            </a:br>
            <a:r>
              <a:rPr lang="en-US" dirty="0"/>
              <a:t>Using </a:t>
            </a:r>
            <a:r>
              <a:rPr lang="en-US" b="1" dirty="0"/>
              <a:t>sparse, goal-based, or learned rewards</a:t>
            </a:r>
            <a:r>
              <a:rPr lang="en-US" dirty="0"/>
              <a:t> can make the policy more general and less reliant on specific sim conditions.</a:t>
            </a:r>
            <a:br>
              <a:rPr lang="en-US" dirty="0"/>
            </a:br>
            <a:r>
              <a:rPr lang="en-US" dirty="0"/>
              <a:t>Techniques like </a:t>
            </a:r>
            <a:r>
              <a:rPr lang="en-US" b="1" dirty="0"/>
              <a:t>adversarial imitation learning</a:t>
            </a:r>
            <a:r>
              <a:rPr lang="en-US" dirty="0"/>
              <a:t> or </a:t>
            </a:r>
            <a:r>
              <a:rPr lang="en-US" b="1" dirty="0"/>
              <a:t>reward modeling from real demonstrations</a:t>
            </a:r>
            <a:r>
              <a:rPr lang="en-US" dirty="0"/>
              <a:t> align training more closely with real-world success.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5405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Labeling is the process to get annotations for the model like robot interactions, sensor data, images etc.</a:t>
            </a:r>
          </a:p>
          <a:p>
            <a:endParaRPr lang="en-US" noProof="0" dirty="0"/>
          </a:p>
          <a:p>
            <a:r>
              <a:rPr lang="en-US" noProof="0" dirty="0"/>
              <a:t>This is why we use simulation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212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Normal: Learn a reward function from a given policy</a:t>
            </a:r>
          </a:p>
          <a:p>
            <a:endParaRPr lang="en-US" noProof="0" dirty="0"/>
          </a:p>
          <a:p>
            <a:r>
              <a:rPr lang="en-US" noProof="0" dirty="0"/>
              <a:t>Now: Learn a reward function from real observations, to use this in the simulation</a:t>
            </a:r>
          </a:p>
          <a:p>
            <a:endParaRPr lang="en-US" noProof="0" dirty="0"/>
          </a:p>
          <a:p>
            <a:r>
              <a:rPr lang="en-US" noProof="0" dirty="0"/>
              <a:t>Problem: We doesn’t have a perfect policy, so our reward modelling must be robust against imperfect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565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train a policy which tries to imitate the real observations.</a:t>
            </a:r>
            <a:br>
              <a:rPr lang="en-US" dirty="0"/>
            </a:br>
            <a:r>
              <a:rPr lang="en-US" dirty="0"/>
              <a:t>The real and simulated trajectories are rated from a discriminator how real they seem</a:t>
            </a:r>
          </a:p>
          <a:p>
            <a:r>
              <a:rPr lang="en-US" dirty="0"/>
              <a:t>This creates the reward.</a:t>
            </a:r>
          </a:p>
          <a:p>
            <a:r>
              <a:rPr lang="en-US" dirty="0"/>
              <a:t>Based on the reward we optimize the policy.</a:t>
            </a:r>
          </a:p>
          <a:p>
            <a:r>
              <a:rPr lang="en-US" dirty="0"/>
              <a:t>With the policy we can discover more examples of the environment, which helps against overfitting and local maximum</a:t>
            </a:r>
          </a:p>
          <a:p>
            <a:endParaRPr lang="en-US" dirty="0"/>
          </a:p>
          <a:p>
            <a:r>
              <a:rPr lang="en-US" dirty="0"/>
              <a:t>This reward formula </a:t>
            </a:r>
            <a:r>
              <a:rPr lang="en-US" b="1" dirty="0"/>
              <a:t>combines two goals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Imitation</a:t>
            </a:r>
            <a:r>
              <a:rPr lang="en-US" dirty="0"/>
              <a:t> via 𝑓(𝑠,𝑎)</a:t>
            </a:r>
          </a:p>
          <a:p>
            <a:r>
              <a:rPr lang="en-US" dirty="0"/>
              <a:t>f(</a:t>
            </a:r>
            <a:r>
              <a:rPr lang="en-US" dirty="0" err="1"/>
              <a:t>s,a</a:t>
            </a:r>
            <a:r>
              <a:rPr lang="en-US" dirty="0"/>
              <a:t>)):The reward is high if the action looks as if it comes from an expert (discriminator says “good”).</a:t>
            </a:r>
          </a:p>
          <a:p>
            <a:endParaRPr lang="en-US" dirty="0"/>
          </a:p>
          <a:p>
            <a:r>
              <a:rPr lang="en-US" b="1" dirty="0"/>
              <a:t>Exploration</a:t>
            </a:r>
            <a:r>
              <a:rPr lang="en-US" dirty="0"/>
              <a:t> / regularization via -log𝜋(𝑎∣𝑠)</a:t>
            </a:r>
          </a:p>
          <a:p>
            <a:r>
              <a:rPr lang="en-US" dirty="0"/>
              <a:t>-log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)):Punishes deterministic policies → promotes stochastic behavior. Prevents the policy from becoming too rigidly focused on individual actions, which can happen with </a:t>
            </a:r>
            <a:r>
              <a:rPr lang="en-US" dirty="0" err="1"/>
              <a:t>overadjusted</a:t>
            </a:r>
            <a:r>
              <a:rPr lang="en-US" dirty="0"/>
              <a:t> (overfitting) rewards.</a:t>
            </a:r>
          </a:p>
          <a:p>
            <a:endParaRPr lang="en-US" dirty="0"/>
          </a:p>
          <a:p>
            <a:r>
              <a:rPr lang="en-US" dirty="0"/>
              <a:t>Why AIRL is robust to imperfect outliers?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Adversarial framing</a:t>
            </a:r>
            <a:r>
              <a:rPr lang="en-US" dirty="0"/>
              <a:t>: AIRL doesn't require demonstrations to be strictly optimal — it learns to </a:t>
            </a:r>
            <a:r>
              <a:rPr lang="en-US" i="1" dirty="0"/>
              <a:t>distinguish expert-like behavior</a:t>
            </a:r>
            <a:r>
              <a:rPr lang="en-US" dirty="0"/>
              <a:t> statistically rather than assuming perfection.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Discriminator learns distributions</a:t>
            </a:r>
            <a:r>
              <a:rPr lang="en-US" dirty="0"/>
              <a:t>: Instead of binary classification, the discriminator outputs probabilities. Outlier actions simply receive lower confidence, not hard rejection.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Maximum Entropy regularization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reward is defined as r(</a:t>
            </a:r>
            <a:r>
              <a:rPr lang="en-US" dirty="0" err="1"/>
              <a:t>s,a</a:t>
            </a:r>
            <a:r>
              <a:rPr lang="en-US" dirty="0"/>
              <a:t>)=f(</a:t>
            </a:r>
            <a:r>
              <a:rPr lang="en-US" dirty="0" err="1"/>
              <a:t>s,a</a:t>
            </a:r>
            <a:r>
              <a:rPr lang="en-US" dirty="0"/>
              <a:t>)−log⁡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)r(s, a) = f(s, a) - \log \pi(</a:t>
            </a:r>
            <a:r>
              <a:rPr lang="en-US" dirty="0" err="1"/>
              <a:t>a|s</a:t>
            </a:r>
            <a:r>
              <a:rPr lang="en-US" dirty="0"/>
              <a:t>)r(</a:t>
            </a:r>
            <a:r>
              <a:rPr lang="en-US" dirty="0" err="1"/>
              <a:t>s,a</a:t>
            </a:r>
            <a:r>
              <a:rPr lang="en-US" dirty="0"/>
              <a:t>)=f(</a:t>
            </a:r>
            <a:r>
              <a:rPr lang="en-US" dirty="0" err="1"/>
              <a:t>s,a</a:t>
            </a:r>
            <a:r>
              <a:rPr lang="en-US" dirty="0"/>
              <a:t>)−log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 → This penalizes overconfident (deterministic) policies and promotes diverse, exploratory behavior — which helps smooth over noisy or inconsistent expert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Implicit robustness to noise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Imperfect or inconsistent samples don't dominate training, because the discriminator sees them as low-probability samples rather than rejecting the entire trajectory.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Focus on general trends, not individual errors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AIRL captures </a:t>
            </a:r>
            <a:r>
              <a:rPr lang="en-US" i="1" dirty="0"/>
              <a:t>global patterns</a:t>
            </a:r>
            <a:r>
              <a:rPr lang="en-US" dirty="0"/>
              <a:t> of expert behavior. Outliers affect the reward function only locally, not systematically.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Reward learned as a scoring function, not a strict imitation signal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AIRL optimizes a reward model that gradually separates “likely expert” from “unlikely expert” behavior — making it more tolerant of variance in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253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1" dirty="0"/>
              <a:t>Trajectory Generation</a:t>
            </a:r>
            <a:br>
              <a:rPr lang="en-US" b="1" dirty="0"/>
            </a:br>
            <a:r>
              <a:rPr lang="en-US" dirty="0"/>
              <a:t>The policy </a:t>
            </a:r>
            <a:r>
              <a:rPr lang="el-GR" dirty="0"/>
              <a:t>π\</a:t>
            </a:r>
            <a:r>
              <a:rPr lang="en-US" dirty="0"/>
              <a:t>pi</a:t>
            </a:r>
            <a:r>
              <a:rPr lang="el-GR" dirty="0"/>
              <a:t>π </a:t>
            </a:r>
            <a:r>
              <a:rPr lang="en-US" dirty="0"/>
              <a:t>interacts with a simulated environment to generate trajectories </a:t>
            </a:r>
            <a:r>
              <a:rPr lang="el-GR" dirty="0"/>
              <a:t>τ\</a:t>
            </a:r>
            <a:r>
              <a:rPr lang="en-US" dirty="0"/>
              <a:t>tau</a:t>
            </a:r>
            <a:r>
              <a:rPr lang="el-GR" dirty="0"/>
              <a:t>τ, </a:t>
            </a:r>
            <a:r>
              <a:rPr lang="en-US" dirty="0"/>
              <a:t>i.e. sequences of state–action pairs ((o0,a0),(o1,a1),…,(</a:t>
            </a:r>
            <a:r>
              <a:rPr lang="en-US" dirty="0" err="1"/>
              <a:t>oT,aT</a:t>
            </a:r>
            <a:r>
              <a:rPr lang="en-US" dirty="0"/>
              <a:t>))((o_0, a_0), (o_1, a_1), \dots, (</a:t>
            </a:r>
            <a:r>
              <a:rPr lang="en-US" dirty="0" err="1"/>
              <a:t>o_T</a:t>
            </a:r>
            <a:r>
              <a:rPr lang="en-US" dirty="0"/>
              <a:t>, </a:t>
            </a:r>
            <a:r>
              <a:rPr lang="en-US" dirty="0" err="1"/>
              <a:t>a_T</a:t>
            </a:r>
            <a:r>
              <a:rPr lang="en-US" dirty="0"/>
              <a:t>))((o0​,a0​),(o1​,a1​),…,(</a:t>
            </a:r>
            <a:r>
              <a:rPr lang="en-US" dirty="0" err="1"/>
              <a:t>oT</a:t>
            </a:r>
            <a:r>
              <a:rPr lang="en-US" dirty="0"/>
              <a:t>​,</a:t>
            </a:r>
            <a:r>
              <a:rPr lang="en-US" dirty="0" err="1"/>
              <a:t>aT</a:t>
            </a:r>
            <a:r>
              <a:rPr lang="en-US" dirty="0"/>
              <a:t>​)).</a:t>
            </a:r>
            <a:br>
              <a:rPr lang="en-US" dirty="0"/>
            </a:br>
            <a:r>
              <a:rPr lang="en-US" dirty="0"/>
              <a:t>These trajectories are collected without requiring access to a predefined reward function.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from Human Preference</a:t>
            </a:r>
            <a:br>
              <a:rPr lang="en-US" b="1" dirty="0"/>
            </a:br>
            <a:r>
              <a:rPr lang="en-US" dirty="0"/>
              <a:t>Instead of using an environment-defined reward, human feedback is used to define rewards indirectly.</a:t>
            </a:r>
            <a:br>
              <a:rPr lang="en-US" dirty="0"/>
            </a:br>
            <a:r>
              <a:rPr lang="en-US" dirty="0"/>
              <a:t>A human compares pairs of trajectory segments and selects the preferred one.</a:t>
            </a:r>
            <a:br>
              <a:rPr lang="en-US" dirty="0"/>
            </a:br>
            <a:r>
              <a:rPr lang="en-US" dirty="0"/>
              <a:t>This creates binary or ranked </a:t>
            </a:r>
            <a:r>
              <a:rPr lang="en-US" b="1" dirty="0"/>
              <a:t>preference data</a:t>
            </a:r>
            <a:r>
              <a:rPr lang="en-US" dirty="0"/>
              <a:t> over behavior rather than scalar rewards.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Model Learning</a:t>
            </a:r>
            <a:br>
              <a:rPr lang="en-US" b="1" dirty="0"/>
            </a:br>
            <a:r>
              <a:rPr lang="en-US" dirty="0"/>
              <a:t>A neural network learns to approximate a latent reward function r^\hat{r}r^ that explains the human's preferences.</a:t>
            </a:r>
            <a:br>
              <a:rPr lang="en-US" dirty="0"/>
            </a:br>
            <a:r>
              <a:rPr lang="en-US" dirty="0"/>
              <a:t>The network is updated using supervised learning from these comparisons.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Policy Optimization</a:t>
            </a:r>
            <a:br>
              <a:rPr lang="en-US" b="1" dirty="0"/>
            </a:br>
            <a:r>
              <a:rPr lang="en-US" dirty="0"/>
              <a:t>The learned reward signal r^\hat{r}r^ is then used to train the policy </a:t>
            </a:r>
            <a:r>
              <a:rPr lang="el-GR" dirty="0"/>
              <a:t>π\</a:t>
            </a:r>
            <a:r>
              <a:rPr lang="en-US" dirty="0"/>
              <a:t>pi</a:t>
            </a:r>
            <a:r>
              <a:rPr lang="el-GR" dirty="0"/>
              <a:t>π </a:t>
            </a:r>
            <a:r>
              <a:rPr lang="en-US" dirty="0"/>
              <a:t>using a standard RL algorithm (e.g. TRPO, PPO).</a:t>
            </a:r>
            <a:br>
              <a:rPr lang="en-US" dirty="0"/>
            </a:br>
            <a:r>
              <a:rPr lang="en-US" dirty="0"/>
              <a:t>The feedback loop continues: as the policy improves, new trajectories are generated and queried.</a:t>
            </a:r>
          </a:p>
          <a:p>
            <a:endParaRPr lang="en-US" b="1" dirty="0"/>
          </a:p>
          <a:p>
            <a:r>
              <a:rPr lang="en-US" b="1" dirty="0"/>
              <a:t>🛠️Relevance for Sim-to-Real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Simulation as a Safe Training Ground</a:t>
            </a:r>
            <a:br>
              <a:rPr lang="en-US" dirty="0"/>
            </a:br>
            <a:r>
              <a:rPr lang="en-US" dirty="0"/>
              <a:t>The agent is trained in simulation, avoiding the risks and costs of real-world experimentation.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No Handcrafted Rewards Needed</a:t>
            </a:r>
            <a:br>
              <a:rPr lang="en-US" dirty="0"/>
            </a:br>
            <a:r>
              <a:rPr lang="en-US" dirty="0"/>
              <a:t>Preference-based feedback bypasses the need for accurate or safe reward specification in the real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Aligning with Human Intentions</a:t>
            </a:r>
            <a:br>
              <a:rPr lang="en-US" dirty="0"/>
            </a:br>
            <a:r>
              <a:rPr lang="en-US" dirty="0"/>
              <a:t>Human feedback captures qualitative goals (e.g. smoothness, safety, style) that are hard to express mathematically.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Bridging the Reality Gap</a:t>
            </a:r>
            <a:br>
              <a:rPr lang="en-US" dirty="0"/>
            </a:br>
            <a:r>
              <a:rPr lang="en-US" dirty="0"/>
              <a:t>Because preferences reflect real-world goals rather than simulated metrics, the trained behavior generalizes better to real deployments.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7339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the average reward over 5 batches, with different reward functions: once is with the real reward function, the other with feedback queries.</a:t>
            </a:r>
          </a:p>
          <a:p>
            <a:r>
              <a:rPr lang="en-US" dirty="0"/>
              <a:t>Synthetic queries are not generated by humans, they are generated with the real reward function</a:t>
            </a:r>
          </a:p>
          <a:p>
            <a:endParaRPr lang="en-US" dirty="0"/>
          </a:p>
          <a:p>
            <a:r>
              <a:rPr lang="en-US" dirty="0"/>
              <a:t>We can see that policy with feedback perform often near or as good as the real reward function.</a:t>
            </a:r>
          </a:p>
          <a:p>
            <a:endParaRPr lang="en-US" dirty="0"/>
          </a:p>
          <a:p>
            <a:r>
              <a:rPr lang="en-US" dirty="0"/>
              <a:t>All tasks in simulation, no sim-to-real</a:t>
            </a:r>
          </a:p>
          <a:p>
            <a:endParaRPr lang="en-US" dirty="0"/>
          </a:p>
          <a:p>
            <a:r>
              <a:rPr lang="en-US" dirty="0"/>
              <a:t>Relevant to sim2real </a:t>
            </a:r>
            <a:r>
              <a:rPr lang="en-US" dirty="0" err="1"/>
              <a:t>bc</a:t>
            </a:r>
            <a:r>
              <a:rPr lang="en-US" dirty="0"/>
              <a:t>:</a:t>
            </a:r>
          </a:p>
          <a:p>
            <a:r>
              <a:rPr lang="en-US" dirty="0"/>
              <a:t>We doesn’t need a predefined reward function</a:t>
            </a:r>
          </a:p>
          <a:p>
            <a:r>
              <a:rPr lang="en-US" dirty="0"/>
              <a:t>Real world </a:t>
            </a:r>
            <a:r>
              <a:rPr lang="en-US" dirty="0" err="1"/>
              <a:t>rw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are too complex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0522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FLoRA</a:t>
            </a:r>
            <a:r>
              <a:rPr lang="en-US" dirty="0"/>
              <a:t> is an ensemble method which pre-train a policy with a basic reward function and fine-tune with </a:t>
            </a:r>
            <a:r>
              <a:rPr lang="en-US" dirty="0" err="1"/>
              <a:t>PbRL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basic reward function is task specific, but not fine-tuned</a:t>
            </a:r>
          </a:p>
          <a:p>
            <a:endParaRPr lang="en-US" dirty="0"/>
          </a:p>
          <a:p>
            <a:r>
              <a:rPr lang="en-US" dirty="0"/>
              <a:t>Measuring the sim-to-real gap is hard, </a:t>
            </a:r>
            <a:r>
              <a:rPr lang="en-US" dirty="0" err="1"/>
              <a:t>bc</a:t>
            </a:r>
            <a:r>
              <a:rPr lang="en-US" dirty="0"/>
              <a:t> we always can use a bad reward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356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dim reduced state-action-pairs and the reward</a:t>
            </a:r>
          </a:p>
          <a:p>
            <a:endParaRPr lang="en-US" dirty="0"/>
          </a:p>
          <a:p>
            <a:r>
              <a:rPr lang="en-US" dirty="0"/>
              <a:t>Before just like -5 and +1 </a:t>
            </a:r>
          </a:p>
          <a:p>
            <a:r>
              <a:rPr lang="en-US" dirty="0"/>
              <a:t>Now flexible and very detailed values for each pair</a:t>
            </a:r>
          </a:p>
          <a:p>
            <a:endParaRPr lang="en-US" dirty="0"/>
          </a:p>
          <a:p>
            <a:r>
              <a:rPr lang="en-US" dirty="0"/>
              <a:t>Reduced with t-SNE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237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92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How can we make our system robust to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832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We have the normal RL cycle in the blue box: show the cycle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Observation Gap</a:t>
                </a:r>
                <a:r>
                  <a:rPr lang="en-US" sz="1800" b="0" i="0" u="none" strike="noStrike" baseline="0" dirty="0">
                    <a:latin typeface="LinLibertineTB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state of the environment,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observation based on the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simulation the observation is </a:t>
                </a:r>
                <a:r>
                  <a:rPr lang="en-US" sz="1800" b="1" i="0" u="none" strike="noStrike" baseline="0" dirty="0">
                    <a:latin typeface="LinLibertineTB"/>
                  </a:rPr>
                  <a:t>nearly perfectly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de-DE" sz="1800" b="1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reality, the observation is influenced </a:t>
                </a:r>
                <a:r>
                  <a:rPr lang="en-US" sz="1800" b="1" i="0" u="none" strike="noStrike" baseline="0" dirty="0">
                    <a:latin typeface="LinLibertineTB"/>
                  </a:rPr>
                  <a:t>by sensory distortions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state representation</a:t>
                </a:r>
                <a:r>
                  <a:rPr lang="en-US" sz="1800" b="0" i="0" u="none" strike="noStrike" baseline="0" dirty="0">
                    <a:latin typeface="LinLibertineTB"/>
                  </a:rPr>
                  <a:t>, maybe due to imperfect or impossible measurements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=&gt; So, we have two reason for the gap</a:t>
                </a:r>
                <a:r>
                  <a:rPr lang="en-US" sz="1800" b="1" i="0" u="none" strike="noStrike" baseline="0" dirty="0">
                    <a:latin typeface="LinLibertineT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𝒑𝒆𝒓𝒄𝒆𝒑𝒕𝒊𝒐𝒏</m:t>
                    </m:r>
                  </m:oMath>
                </a14:m>
                <a:r>
                  <a:rPr lang="en-US" sz="1800" b="1" i="0" u="none" strike="noStrike" baseline="0" dirty="0">
                    <a:latin typeface="LinLibertineTB"/>
                  </a:rPr>
                  <a:t> </a:t>
                </a:r>
                <a:r>
                  <a:rPr lang="en-US" sz="1800" b="0" i="0" u="none" strike="noStrike" baseline="0" dirty="0">
                    <a:latin typeface="LinLibertineTB"/>
                  </a:rPr>
                  <a:t>differences in sensors and </a:t>
                </a:r>
                <a14:m>
                  <m:oMath xmlns:m="http://schemas.openxmlformats.org/officeDocument/2006/math"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differences in state description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Example: Image in simulation has perfect angle and lightning, the real image has shadows, noise etc.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en-US" sz="1800" b="0" i="0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</a:t>
                </a:r>
                <a:r>
                  <a:rPr lang="en-US" sz="1800" b="1" i="0" u="none" strike="noStrike" baseline="0" dirty="0">
                    <a:latin typeface="LinLibertineTB"/>
                  </a:rPr>
                  <a:t>selected action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are the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 </a:t>
                </a:r>
                <a:r>
                  <a:rPr lang="en-US" sz="1800" b="0" i="0" u="none" strike="noStrike" baseline="0" dirty="0">
                    <a:latin typeface="LinLibertineTB"/>
                  </a:rPr>
                  <a:t>in sim or real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gap depends on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system </a:t>
                </a:r>
                <a:r>
                  <a:rPr lang="en-US" sz="1800" b="0" i="0" u="none" strike="noStrike" baseline="0" dirty="0">
                    <a:latin typeface="LinLibertineTB"/>
                  </a:rPr>
                  <a:t>and 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space </a:t>
                </a:r>
                <a:r>
                  <a:rPr lang="en-US" sz="1800" b="0" i="0" u="none" strike="noStrike" baseline="0" dirty="0">
                    <a:latin typeface="LinLibertineTB"/>
                  </a:rPr>
                  <a:t>(possible actions)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Difference in the system: the action of a robot is </a:t>
                </a:r>
                <a:r>
                  <a:rPr lang="en-US" sz="1800" b="1" i="0" u="none" strike="noStrike" baseline="0" dirty="0">
                    <a:latin typeface="LinLibertineTB"/>
                  </a:rPr>
                  <a:t>moving 5 cm</a:t>
                </a:r>
                <a:r>
                  <a:rPr lang="en-US" sz="1800" b="0" i="0" u="none" strike="noStrike" baseline="0" dirty="0">
                    <a:latin typeface="LinLibertineTB"/>
                  </a:rPr>
                  <a:t>, in </a:t>
                </a:r>
                <a:r>
                  <a:rPr lang="en-US" sz="1800" b="1" i="0" u="none" strike="noStrike" baseline="0" dirty="0">
                    <a:latin typeface="LinLibertineTB"/>
                  </a:rPr>
                  <a:t>sim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moves exact 5 cm</a:t>
                </a:r>
                <a:r>
                  <a:rPr lang="en-US" sz="1800" b="0" i="0" u="none" strike="noStrike" baseline="0" dirty="0">
                    <a:latin typeface="LinLibertineTB"/>
                  </a:rPr>
                  <a:t>, but in </a:t>
                </a:r>
                <a:r>
                  <a:rPr lang="en-US" sz="1800" b="1" i="0" u="none" strike="noStrike" baseline="0" dirty="0">
                    <a:latin typeface="LinLibertineTB"/>
                  </a:rPr>
                  <a:t>real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just moves 3.7</a:t>
                </a:r>
                <a:r>
                  <a:rPr lang="en-US" sz="1800" b="0" i="0" u="none" strike="noStrike" baseline="0" dirty="0">
                    <a:latin typeface="LinLibertineTB"/>
                  </a:rPr>
                  <a:t> cm due to </a:t>
                </a:r>
                <a:r>
                  <a:rPr lang="en-US" sz="1800" b="1" i="0" u="none" strike="noStrike" baseline="0" dirty="0">
                    <a:latin typeface="LinLibertineTB"/>
                  </a:rPr>
                  <a:t>latency</a:t>
                </a:r>
                <a:r>
                  <a:rPr lang="en-US" sz="1800" b="0" i="0" u="none" strike="noStrike" baseline="0" dirty="0">
                    <a:latin typeface="LinLibertineTB"/>
                  </a:rPr>
                  <a:t> or </a:t>
                </a:r>
                <a:r>
                  <a:rPr lang="en-US" sz="1800" b="1" i="0" u="none" strike="noStrike" baseline="0" dirty="0">
                    <a:latin typeface="LinLibertineTB"/>
                  </a:rPr>
                  <a:t>friction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We </a:t>
                </a:r>
                <a:r>
                  <a:rPr lang="en-US" sz="1800" b="1" i="0" u="none" strike="noStrike" baseline="0" dirty="0">
                    <a:latin typeface="LinLibertineTB"/>
                  </a:rPr>
                  <a:t>can’t model </a:t>
                </a:r>
                <a:r>
                  <a:rPr lang="en-US" sz="1800" b="0" i="0" u="none" strike="noStrike" baseline="0" dirty="0">
                    <a:latin typeface="LinLibertineTB"/>
                  </a:rPr>
                  <a:t>this, because it depends or various reasons: changing over time with an </a:t>
                </a:r>
                <a:r>
                  <a:rPr lang="en-US" sz="1800" b="1" i="0" u="none" strike="noStrike" baseline="0" dirty="0">
                    <a:latin typeface="LinLibertineTB"/>
                  </a:rPr>
                  <a:t>ageing system</a:t>
                </a:r>
                <a:r>
                  <a:rPr lang="en-US" sz="1800" b="0" i="0" u="none" strike="noStrike" baseline="0" dirty="0">
                    <a:latin typeface="LinLibertineTB"/>
                  </a:rPr>
                  <a:t>, mistakes in </a:t>
                </a:r>
                <a:r>
                  <a:rPr lang="en-US" sz="1800" b="1" i="0" u="none" strike="noStrike" baseline="0" dirty="0">
                    <a:latin typeface="LinLibertineTB"/>
                  </a:rPr>
                  <a:t>construction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Reward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: the reward based on an observation and an action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Even if the policy is the same, we’ve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observation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Example: in simulation we can get a </a:t>
                </a:r>
                <a:r>
                  <a:rPr lang="en-US" sz="1800" b="1" i="0" u="none" strike="noStrike" baseline="0" dirty="0">
                    <a:latin typeface="LinLibertineTB"/>
                  </a:rPr>
                  <a:t>target distance very easy</a:t>
                </a:r>
                <a:r>
                  <a:rPr lang="en-US" sz="1800" b="0" i="0" u="none" strike="noStrike" baseline="0" dirty="0">
                    <a:latin typeface="LinLibertineTB"/>
                  </a:rPr>
                  <a:t>, in real it’s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approximated</a:t>
                </a:r>
                <a:r>
                  <a:rPr lang="en-US" sz="1800" b="0" i="0" u="none" strike="noStrike" baseline="0" dirty="0">
                    <a:latin typeface="LinLibertineTB"/>
                  </a:rPr>
                  <a:t> and can be wrong.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Also, often we assume the </a:t>
                </a:r>
                <a:r>
                  <a:rPr lang="en-US" sz="1800" b="1" i="0" u="none" strike="noStrike" baseline="0" dirty="0">
                    <a:latin typeface="LinLibertineTB"/>
                  </a:rPr>
                  <a:t>same reward function in sim and real</a:t>
                </a:r>
                <a:r>
                  <a:rPr lang="en-US" sz="1800" b="0" i="0" u="none" strike="noStrike" baseline="0" dirty="0">
                    <a:latin typeface="LinLibertineTB"/>
                  </a:rPr>
                  <a:t>. A </a:t>
                </a:r>
                <a:r>
                  <a:rPr lang="en-US" sz="1800" b="1" i="0" u="none" strike="noStrike" baseline="0" dirty="0">
                    <a:latin typeface="LinLibertineTB"/>
                  </a:rPr>
                  <a:t>false reward function in reality </a:t>
                </a:r>
                <a:r>
                  <a:rPr lang="en-US" sz="1800" b="0" i="0" u="none" strike="noStrike" baseline="0" dirty="0">
                    <a:latin typeface="LinLibertineTB"/>
                  </a:rPr>
                  <a:t>can completely </a:t>
                </a:r>
                <a:r>
                  <a:rPr lang="en-US" sz="1800" b="1" i="0" u="none" strike="noStrike" baseline="0" dirty="0">
                    <a:latin typeface="LinLibertineTB"/>
                  </a:rPr>
                  <a:t>devalue the learned </a:t>
                </a:r>
                <a:r>
                  <a:rPr lang="en-US" sz="1800" b="1" i="0" u="none" strike="noStrike" baseline="0" dirty="0" err="1">
                    <a:latin typeface="LinLibertineTB"/>
                  </a:rPr>
                  <a:t>behaviour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Next State Gap or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</a:t>
                </a:r>
                <a:r>
                  <a:rPr lang="en-US" sz="1800" b="0" i="0" u="none" strike="noStrike" baseline="0" dirty="0">
                    <a:latin typeface="LinLibertineTB"/>
                  </a:rPr>
                  <a:t> to a new state </a:t>
                </a:r>
                <a:r>
                  <a:rPr lang="en-US" sz="1800" b="1" i="0" u="none" strike="noStrike" baseline="0" dirty="0">
                    <a:latin typeface="LinLibertineTB"/>
                  </a:rPr>
                  <a:t>depends on a physical model</a:t>
                </a:r>
                <a:r>
                  <a:rPr lang="en-US" sz="1800" b="0" i="0" u="none" strike="noStrike" baseline="0" dirty="0">
                    <a:latin typeface="LinLibertineTB"/>
                  </a:rPr>
                  <a:t>, </a:t>
                </a:r>
                <a:r>
                  <a:rPr lang="en-US" sz="1800" b="1" i="0" u="none" strike="noStrike" baseline="0" dirty="0">
                    <a:latin typeface="LinLibertineTB"/>
                  </a:rPr>
                  <a:t>simulation</a:t>
                </a:r>
                <a:r>
                  <a:rPr lang="en-US" sz="1800" b="0" i="0" u="none" strike="noStrike" baseline="0" dirty="0">
                    <a:latin typeface="LinLibertineTB"/>
                  </a:rPr>
                  <a:t> uses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approximations</a:t>
                </a:r>
                <a:r>
                  <a:rPr lang="en-US" sz="1800" b="0" i="0" u="none" strike="noStrike" baseline="0" dirty="0">
                    <a:latin typeface="LinLibertineTB"/>
                  </a:rPr>
                  <a:t>, which </a:t>
                </a:r>
                <a:r>
                  <a:rPr lang="en-US" sz="1800" b="1" i="0" u="none" strike="noStrike" baseline="0" dirty="0">
                    <a:latin typeface="LinLibertineTB"/>
                  </a:rPr>
                  <a:t>doesn’t match the reality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</a:t>
                </a:r>
                <a:r>
                  <a:rPr lang="en-US" sz="1800" b="1" i="0" u="none" strike="noStrike" baseline="0" dirty="0">
                    <a:latin typeface="LinLibertineTB"/>
                  </a:rPr>
                  <a:t>Probability distributions over state transitions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Both have </a:t>
                </a:r>
                <a:r>
                  <a:rPr lang="en-US" sz="1800" b="1" i="0" u="none" strike="noStrike" baseline="0" dirty="0">
                    <a:latin typeface="LinLibertineTB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i="0" u="none" strike="noStrike" baseline="0" dirty="0">
                    <a:latin typeface="LinLibertineTB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, but result in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Very important in physic-based tasks (robotic), not in visual tasks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That is named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𝑠𝑦𝑠𝑡𝑒𝑚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(used in action- and reward-gap)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complete gap G of a policy Pi is defined as a performance difference between sim and real, measured with a function Phi. (e.g. the mean reward)</a:t>
                </a:r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We have the normal RL cycle in the blue box: show the cycle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Observation Gap</a:t>
                </a:r>
                <a:r>
                  <a:rPr lang="en-US" sz="1800" b="0" i="0" u="none" strike="noStrike" baseline="0" dirty="0">
                    <a:latin typeface="LinLibertineTB"/>
                  </a:rPr>
                  <a:t> 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𝑜_𝑡^𝑟𝑒𝑎𝑙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≠𝑜_𝑡^𝑠𝑖𝑚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𝑠_𝑡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state of the environment, 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𝑜_𝑡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observation based on the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simulation the observation is </a:t>
                </a:r>
                <a:r>
                  <a:rPr lang="en-US" sz="1800" b="1" i="0" u="none" strike="noStrike" baseline="0" dirty="0">
                    <a:latin typeface="LinLibertineTB"/>
                  </a:rPr>
                  <a:t>nearly perfectly based on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𝒔_𝒕</a:t>
                </a:r>
                <a:endParaRPr lang="de-DE" sz="1800" b="1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reality, the observation is influenced </a:t>
                </a:r>
                <a:r>
                  <a:rPr lang="en-US" sz="1800" b="1" i="0" u="none" strike="noStrike" baseline="0" dirty="0">
                    <a:latin typeface="LinLibertineTB"/>
                  </a:rPr>
                  <a:t>by sensory distortions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state representation</a:t>
                </a:r>
                <a:r>
                  <a:rPr lang="en-US" sz="1800" b="0" i="0" u="none" strike="noStrike" baseline="0" dirty="0">
                    <a:latin typeface="LinLibertineTB"/>
                  </a:rPr>
                  <a:t>, maybe due to imperfect or impossible measurements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=&gt; So, we have two reason for the gap</a:t>
                </a:r>
                <a:r>
                  <a:rPr lang="en-US" sz="1800" b="1" i="0" u="none" strike="noStrike" baseline="0" dirty="0">
                    <a:latin typeface="LinLibertineTB"/>
                  </a:rPr>
                  <a:t>: </a:t>
                </a:r>
                <a:r>
                  <a:rPr lang="en-US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𝒑𝒆𝒓𝒄𝒆𝒑𝒕𝒊𝒐𝒏</a:t>
                </a:r>
                <a:r>
                  <a:rPr lang="en-US" sz="1800" b="1" i="0" u="none" strike="noStrike" baseline="0" dirty="0">
                    <a:latin typeface="LinLibertineTB"/>
                  </a:rPr>
                  <a:t> </a:t>
                </a:r>
                <a:r>
                  <a:rPr lang="en-US" sz="1800" b="0" i="0" u="none" strike="noStrike" baseline="0" dirty="0">
                    <a:latin typeface="LinLibertineTB"/>
                  </a:rPr>
                  <a:t>differences in sensors and </a:t>
                </a:r>
                <a:r>
                  <a:rPr lang="en-US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𝑺</a:t>
                </a:r>
                <a:r>
                  <a:rPr lang="en-US" sz="1800" b="0" i="0" u="none" strike="noStrike" baseline="0" dirty="0">
                    <a:latin typeface="LinLibertineTB"/>
                  </a:rPr>
                  <a:t> differences in state description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Example: Image in simulation has perfect angle and lightning, the real image has shadows, noise etc.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𝑎_𝑡^𝑟𝑒𝑎𝑙</a:t>
                </a:r>
                <a:r>
                  <a:rPr lang="en-US" sz="1800" b="0" i="0" u="none" strike="noStrike" baseline="0">
                    <a:latin typeface="txmiaX"/>
                    <a:ea typeface="Cambria Math" panose="02040503050406030204" pitchFamily="18" charset="0"/>
                  </a:rPr>
                  <a:t>≠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a_t^sim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</a:t>
                </a:r>
                <a:r>
                  <a:rPr lang="en-US" sz="1800" b="1" i="0" u="none" strike="noStrike" baseline="0" dirty="0">
                    <a:latin typeface="LinLibertineTB"/>
                  </a:rPr>
                  <a:t>selected action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 and 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𝑎_𝑡^𝑟𝑒𝑎𝑙</a:t>
                </a:r>
                <a:r>
                  <a:rPr lang="en-US" sz="1800" b="0" i="0" u="none" strike="noStrike" baseline="0" dirty="0">
                    <a:latin typeface="LinLibertineTB"/>
                  </a:rPr>
                  <a:t> are the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 </a:t>
                </a:r>
                <a:r>
                  <a:rPr lang="en-US" sz="1800" b="0" i="0" u="none" strike="noStrike" baseline="0" dirty="0">
                    <a:latin typeface="LinLibertineTB"/>
                  </a:rPr>
                  <a:t>in sim or real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gap depends on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system </a:t>
                </a:r>
                <a:r>
                  <a:rPr lang="en-US" sz="1800" b="0" i="0" u="none" strike="noStrike" baseline="0" dirty="0">
                    <a:latin typeface="LinLibertineTB"/>
                  </a:rPr>
                  <a:t>and 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space </a:t>
                </a:r>
                <a:r>
                  <a:rPr lang="en-US" sz="1800" b="0" i="0" u="none" strike="noStrike" baseline="0" dirty="0">
                    <a:latin typeface="LinLibertineTB"/>
                  </a:rPr>
                  <a:t>(possible actions)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Difference in the system: the action of a robot is </a:t>
                </a:r>
                <a:r>
                  <a:rPr lang="en-US" sz="1800" b="1" i="0" u="none" strike="noStrike" baseline="0" dirty="0">
                    <a:latin typeface="LinLibertineTB"/>
                  </a:rPr>
                  <a:t>moving 5 cm</a:t>
                </a:r>
                <a:r>
                  <a:rPr lang="en-US" sz="1800" b="0" i="0" u="none" strike="noStrike" baseline="0" dirty="0">
                    <a:latin typeface="LinLibertineTB"/>
                  </a:rPr>
                  <a:t>, in </a:t>
                </a:r>
                <a:r>
                  <a:rPr lang="en-US" sz="1800" b="1" i="0" u="none" strike="noStrike" baseline="0" dirty="0">
                    <a:latin typeface="LinLibertineTB"/>
                  </a:rPr>
                  <a:t>sim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moves exact 5 cm</a:t>
                </a:r>
                <a:r>
                  <a:rPr lang="en-US" sz="1800" b="0" i="0" u="none" strike="noStrike" baseline="0" dirty="0">
                    <a:latin typeface="LinLibertineTB"/>
                  </a:rPr>
                  <a:t>, but in </a:t>
                </a:r>
                <a:r>
                  <a:rPr lang="en-US" sz="1800" b="1" i="0" u="none" strike="noStrike" baseline="0" dirty="0">
                    <a:latin typeface="LinLibertineTB"/>
                  </a:rPr>
                  <a:t>real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just moves 3.7</a:t>
                </a:r>
                <a:r>
                  <a:rPr lang="en-US" sz="1800" b="0" i="0" u="none" strike="noStrike" baseline="0" dirty="0">
                    <a:latin typeface="LinLibertineTB"/>
                  </a:rPr>
                  <a:t> cm due to </a:t>
                </a:r>
                <a:r>
                  <a:rPr lang="en-US" sz="1800" b="1" i="0" u="none" strike="noStrike" baseline="0" dirty="0">
                    <a:latin typeface="LinLibertineTB"/>
                  </a:rPr>
                  <a:t>latency</a:t>
                </a:r>
                <a:r>
                  <a:rPr lang="en-US" sz="1800" b="0" i="0" u="none" strike="noStrike" baseline="0" dirty="0">
                    <a:latin typeface="LinLibertineTB"/>
                  </a:rPr>
                  <a:t> or </a:t>
                </a:r>
                <a:r>
                  <a:rPr lang="en-US" sz="1800" b="1" i="0" u="none" strike="noStrike" baseline="0" dirty="0">
                    <a:latin typeface="LinLibertineTB"/>
                  </a:rPr>
                  <a:t>friction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We </a:t>
                </a:r>
                <a:r>
                  <a:rPr lang="en-US" sz="1800" b="1" i="0" u="none" strike="noStrike" baseline="0" dirty="0">
                    <a:latin typeface="LinLibertineTB"/>
                  </a:rPr>
                  <a:t>can’t model </a:t>
                </a:r>
                <a:r>
                  <a:rPr lang="en-US" sz="1800" b="0" i="0" u="none" strike="noStrike" baseline="0" dirty="0">
                    <a:latin typeface="LinLibertineTB"/>
                  </a:rPr>
                  <a:t>this, because it depends or various reasons: changing over time with an </a:t>
                </a:r>
                <a:r>
                  <a:rPr lang="en-US" sz="1800" b="1" i="0" u="none" strike="noStrike" baseline="0" dirty="0">
                    <a:latin typeface="LinLibertineTB"/>
                  </a:rPr>
                  <a:t>ageing system</a:t>
                </a:r>
                <a:r>
                  <a:rPr lang="en-US" sz="1800" b="0" i="0" u="none" strike="noStrike" baseline="0" dirty="0">
                    <a:latin typeface="LinLibertineTB"/>
                  </a:rPr>
                  <a:t>, mistakes in </a:t>
                </a:r>
                <a:r>
                  <a:rPr lang="en-US" sz="1800" b="1" i="0" u="none" strike="noStrike" baseline="0" dirty="0">
                    <a:latin typeface="LinLibertineTB"/>
                  </a:rPr>
                  <a:t>construction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Reward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𝑟_𝑡^𝑟𝑒𝑎𝑙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≠𝑟_𝑡^𝑠𝑖𝑚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𝑟_𝑡^𝑠𝑖𝑚≔𝑟(𝑜_𝑡^𝑠𝑖𝑚, 𝑎_𝑡^𝑠𝑖𝑚)</a:t>
                </a:r>
                <a:r>
                  <a:rPr lang="en-US" sz="1800" b="0" i="0" u="none" strike="noStrike" baseline="0" dirty="0">
                    <a:latin typeface="LinLibertineTB"/>
                  </a:rPr>
                  <a:t>: the reward based on an observation and an action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Even if the policy is the same, we’ve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observation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Example: in simulation we can get a </a:t>
                </a:r>
                <a:r>
                  <a:rPr lang="en-US" sz="1800" b="1" i="0" u="none" strike="noStrike" baseline="0" dirty="0">
                    <a:latin typeface="LinLibertineTB"/>
                  </a:rPr>
                  <a:t>target distance very easy</a:t>
                </a:r>
                <a:r>
                  <a:rPr lang="en-US" sz="1800" b="0" i="0" u="none" strike="noStrike" baseline="0" dirty="0">
                    <a:latin typeface="LinLibertineTB"/>
                  </a:rPr>
                  <a:t>, in real it’s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approximated</a:t>
                </a:r>
                <a:r>
                  <a:rPr lang="en-US" sz="1800" b="0" i="0" u="none" strike="noStrike" baseline="0" dirty="0">
                    <a:latin typeface="LinLibertineTB"/>
                  </a:rPr>
                  <a:t> and can be wrong.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Also, often we assume the </a:t>
                </a:r>
                <a:r>
                  <a:rPr lang="en-US" sz="1800" b="1" i="0" u="none" strike="noStrike" baseline="0" dirty="0">
                    <a:latin typeface="LinLibertineTB"/>
                  </a:rPr>
                  <a:t>same reward function in sim and real</a:t>
                </a:r>
                <a:r>
                  <a:rPr lang="en-US" sz="1800" b="0" i="0" u="none" strike="noStrike" baseline="0" dirty="0">
                    <a:latin typeface="LinLibertineTB"/>
                  </a:rPr>
                  <a:t>. A </a:t>
                </a:r>
                <a:r>
                  <a:rPr lang="en-US" sz="1800" b="1" i="0" u="none" strike="noStrike" baseline="0" dirty="0">
                    <a:latin typeface="LinLibertineTB"/>
                  </a:rPr>
                  <a:t>false reward function in reality </a:t>
                </a:r>
                <a:r>
                  <a:rPr lang="en-US" sz="1800" b="0" i="0" u="none" strike="noStrike" baseline="0" dirty="0">
                    <a:latin typeface="LinLibertineTB"/>
                  </a:rPr>
                  <a:t>can completely </a:t>
                </a:r>
                <a:r>
                  <a:rPr lang="en-US" sz="1800" b="1" i="0" u="none" strike="noStrike" baseline="0" dirty="0">
                    <a:latin typeface="LinLibertineTB"/>
                  </a:rPr>
                  <a:t>devalue the learned </a:t>
                </a:r>
                <a:r>
                  <a:rPr lang="en-US" sz="1800" b="1" i="0" u="none" strike="noStrike" baseline="0" dirty="0" err="1">
                    <a:latin typeface="LinLibertineTB"/>
                  </a:rPr>
                  <a:t>behaviour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Next State Gap or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𝑠_(𝑡+1)^𝑟𝑒𝑎𝑙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≠𝑠_(𝑡+1)^𝑠𝑖𝑚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</a:t>
                </a:r>
                <a:r>
                  <a:rPr lang="en-US" sz="1800" b="0" i="0" u="none" strike="noStrike" baseline="0" dirty="0">
                    <a:latin typeface="LinLibertineTB"/>
                  </a:rPr>
                  <a:t> to a new state </a:t>
                </a:r>
                <a:r>
                  <a:rPr lang="en-US" sz="1800" b="1" i="0" u="none" strike="noStrike" baseline="0" dirty="0">
                    <a:latin typeface="LinLibertineTB"/>
                  </a:rPr>
                  <a:t>depends on a physical model</a:t>
                </a:r>
                <a:r>
                  <a:rPr lang="en-US" sz="1800" b="0" i="0" u="none" strike="noStrike" baseline="0" dirty="0">
                    <a:latin typeface="LinLibertineTB"/>
                  </a:rPr>
                  <a:t>, </a:t>
                </a:r>
                <a:r>
                  <a:rPr lang="en-US" sz="1800" b="1" i="0" u="none" strike="noStrike" baseline="0" dirty="0">
                    <a:latin typeface="LinLibertineTB"/>
                  </a:rPr>
                  <a:t>simulation</a:t>
                </a:r>
                <a:r>
                  <a:rPr lang="en-US" sz="1800" b="0" i="0" u="none" strike="noStrike" baseline="0" dirty="0">
                    <a:latin typeface="LinLibertineTB"/>
                  </a:rPr>
                  <a:t> uses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approximations</a:t>
                </a:r>
                <a:r>
                  <a:rPr lang="en-US" sz="1800" b="0" i="0" u="none" strike="noStrike" baseline="0" dirty="0">
                    <a:latin typeface="LinLibertineTB"/>
                  </a:rPr>
                  <a:t>, which </a:t>
                </a:r>
                <a:r>
                  <a:rPr lang="en-US" sz="1800" b="1" i="0" u="none" strike="noStrike" baseline="0" dirty="0">
                    <a:latin typeface="LinLibertineTB"/>
                  </a:rPr>
                  <a:t>doesn’t match the reality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𝑃_𝑆, 𝑃_𝑅</a:t>
                </a:r>
                <a:r>
                  <a:rPr lang="en-US" sz="1800" b="0" i="0" u="none" strike="noStrike" baseline="0" dirty="0">
                    <a:latin typeface="LinLibertineTB"/>
                  </a:rPr>
                  <a:t> </a:t>
                </a:r>
                <a:r>
                  <a:rPr lang="en-US" sz="1800" b="1" i="0" u="none" strike="noStrike" baseline="0" dirty="0">
                    <a:latin typeface="LinLibertineTB"/>
                  </a:rPr>
                  <a:t>Probability distributions over state transitions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Both have </a:t>
                </a:r>
                <a:r>
                  <a:rPr lang="en-US" sz="1800" b="1" i="0" u="none" strike="noStrike" baseline="0" dirty="0">
                    <a:latin typeface="LinLibertineTB"/>
                  </a:rPr>
                  <a:t>same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𝒔_𝒕</a:t>
                </a:r>
                <a:r>
                  <a:rPr lang="en-US" sz="1800" b="1" i="0" u="none" strike="noStrike" baseline="0" dirty="0">
                    <a:latin typeface="LinLibertineTB"/>
                  </a:rPr>
                  <a:t> and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𝒂_𝒕</a:t>
                </a:r>
                <a:r>
                  <a:rPr lang="en-US" sz="1800" b="0" i="0" u="none" strike="noStrike" baseline="0" dirty="0">
                    <a:latin typeface="LinLibertineTB"/>
                  </a:rPr>
                  <a:t>, but result in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𝒔_(𝒕+𝟏)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Very important in physic-based tasks (robotic), not in visual tasks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That is named </a:t>
                </a:r>
                <a:r>
                  <a:rPr lang="en-US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𝑠𝑦𝑠𝑡𝑒𝑚</a:t>
                </a:r>
                <a:r>
                  <a:rPr lang="en-US" sz="1800" b="0" i="0" u="none" strike="noStrike" baseline="0" dirty="0">
                    <a:latin typeface="LinLibertineTB"/>
                  </a:rPr>
                  <a:t> (used in action- and reward-gap)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complete gap G of a policy Pi is defined as a performance difference between sim and real, measured with a function Phi. (e.g. the mean reward)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0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Chequered</a:t>
            </a:r>
            <a:r>
              <a:rPr lang="de-DE" dirty="0"/>
              <a:t> Rag = Karo-Lappen</a:t>
            </a:r>
          </a:p>
          <a:p>
            <a:r>
              <a:rPr lang="de-DE" dirty="0" err="1"/>
              <a:t>Towel</a:t>
            </a:r>
            <a:r>
              <a:rPr lang="de-DE" dirty="0"/>
              <a:t> Rag = Handtuch-Lappen</a:t>
            </a:r>
          </a:p>
          <a:p>
            <a:r>
              <a:rPr lang="de-DE" dirty="0" err="1"/>
              <a:t>Linen</a:t>
            </a:r>
            <a:r>
              <a:rPr lang="de-DE" dirty="0"/>
              <a:t> Rag = Leinen-Lappen</a:t>
            </a:r>
          </a:p>
          <a:p>
            <a:endParaRPr lang="de-DE" dirty="0"/>
          </a:p>
          <a:p>
            <a:r>
              <a:rPr lang="de-DE" dirty="0"/>
              <a:t>See </a:t>
            </a:r>
            <a:r>
              <a:rPr lang="de-DE" dirty="0" err="1"/>
              <a:t>Towels</a:t>
            </a:r>
            <a:r>
              <a:rPr lang="de-DE" dirty="0"/>
              <a:t> and </a:t>
            </a:r>
            <a:r>
              <a:rPr lang="de-DE" dirty="0" err="1"/>
              <a:t>actions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Dynamic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swinging</a:t>
            </a:r>
            <a:endParaRPr lang="de-DE" dirty="0"/>
          </a:p>
          <a:p>
            <a:r>
              <a:rPr lang="de-DE" dirty="0"/>
              <a:t>Quasi-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hanging</a:t>
            </a:r>
            <a:r>
              <a:rPr lang="de-DE" dirty="0"/>
              <a:t> and </a:t>
            </a:r>
            <a:r>
              <a:rPr lang="de-DE" dirty="0" err="1"/>
              <a:t>letting</a:t>
            </a:r>
            <a:r>
              <a:rPr lang="de-DE" dirty="0"/>
              <a:t> down </a:t>
            </a:r>
            <a:r>
              <a:rPr lang="de-DE" dirty="0" err="1"/>
              <a:t>slowly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real </a:t>
            </a:r>
            <a:r>
              <a:rPr lang="de-DE" dirty="0" err="1"/>
              <a:t>observations</a:t>
            </a:r>
            <a:r>
              <a:rPr lang="de-DE" dirty="0"/>
              <a:t> and </a:t>
            </a:r>
            <a:r>
              <a:rPr lang="de-DE" dirty="0" err="1"/>
              <a:t>imitation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simulator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RL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gap</a:t>
            </a:r>
            <a:endParaRPr lang="de-DE" dirty="0"/>
          </a:p>
          <a:p>
            <a:r>
              <a:rPr lang="de-DE" dirty="0"/>
              <a:t>Even in (quasi-)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519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slide is based on the work by </a:t>
            </a:r>
            <a:r>
              <a:rPr lang="en-US" b="1" dirty="0"/>
              <a:t>Tan et al. (2018)</a:t>
            </a:r>
            <a:r>
              <a:rPr lang="en-US" dirty="0"/>
              <a:t> titled </a:t>
            </a:r>
            <a:r>
              <a:rPr lang="en-US" i="1" dirty="0"/>
              <a:t>"Sim-to-Real: Learning Agile Locomotion for Quadruped Robots."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paper, the authors use </a:t>
            </a:r>
            <a:r>
              <a:rPr lang="en-US" b="1" dirty="0"/>
              <a:t>deep reinforcement learning</a:t>
            </a:r>
            <a:r>
              <a:rPr lang="en-US" dirty="0"/>
              <a:t> to train locomotion policies for a quadruped robot – specifically for </a:t>
            </a:r>
            <a:r>
              <a:rPr lang="en-US" b="1" dirty="0"/>
              <a:t>galloping</a:t>
            </a:r>
            <a:r>
              <a:rPr lang="en-US" dirty="0"/>
              <a:t> and </a:t>
            </a:r>
            <a:r>
              <a:rPr lang="en-US" b="1" dirty="0"/>
              <a:t>trotting gaits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 is performed entirely in </a:t>
            </a:r>
            <a:r>
              <a:rPr lang="en-US" b="1" dirty="0"/>
              <a:t>simulation</a:t>
            </a:r>
            <a:r>
              <a:rPr lang="en-US" dirty="0"/>
              <a:t>, and the learned policy is then deployed directly to a </a:t>
            </a:r>
            <a:r>
              <a:rPr lang="en-US" b="1" dirty="0"/>
              <a:t>real-world robot</a:t>
            </a:r>
            <a:r>
              <a:rPr lang="en-US" dirty="0"/>
              <a:t> — the Ghost Robotics </a:t>
            </a:r>
            <a:r>
              <a:rPr lang="en-US" dirty="0" err="1"/>
              <a:t>Minitaur</a:t>
            </a:r>
            <a:r>
              <a:rPr lang="en-US" dirty="0"/>
              <a:t> — without additional fine-tuning.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challenge is the </a:t>
            </a:r>
            <a:r>
              <a:rPr lang="en-US" b="1" dirty="0"/>
              <a:t>Sim-to-Real gap</a:t>
            </a:r>
            <a:r>
              <a:rPr lang="en-US" dirty="0"/>
              <a:t>: simulation and the real world differ in many small but critical ways — for example, in </a:t>
            </a:r>
            <a:r>
              <a:rPr lang="en-US" b="1" dirty="0"/>
              <a:t>actuator behavior</a:t>
            </a:r>
            <a:r>
              <a:rPr lang="en-US" dirty="0"/>
              <a:t>, </a:t>
            </a:r>
            <a:r>
              <a:rPr lang="en-US" b="1" dirty="0"/>
              <a:t>sensor noise</a:t>
            </a:r>
            <a:r>
              <a:rPr lang="en-US" dirty="0"/>
              <a:t>, or </a:t>
            </a:r>
            <a:r>
              <a:rPr lang="en-US" b="1" dirty="0"/>
              <a:t>latency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minimize this gap, the authors improve simulation fidelity and make the learned policies </a:t>
            </a:r>
            <a:r>
              <a:rPr lang="en-US" b="1" dirty="0"/>
              <a:t>more robust</a:t>
            </a:r>
            <a:r>
              <a:rPr lang="en-US" dirty="0"/>
              <a:t>, e.g. by adding noise, latency modeling, and system identification.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subtle but important design decision:</a:t>
            </a:r>
            <a:br>
              <a:rPr lang="en-US" dirty="0"/>
            </a:br>
            <a:r>
              <a:rPr lang="en-US" dirty="0"/>
              <a:t>They </a:t>
            </a:r>
            <a:r>
              <a:rPr lang="en-US" b="1" dirty="0"/>
              <a:t>exclude the yaw angle</a:t>
            </a:r>
            <a:r>
              <a:rPr lang="en-US" dirty="0"/>
              <a:t> (rotation around the Z-axis) from the observation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Why? Because the </a:t>
            </a:r>
            <a:r>
              <a:rPr lang="en-US" b="1" dirty="0"/>
              <a:t>IMU yaw measurement drifts</a:t>
            </a:r>
            <a:r>
              <a:rPr lang="en-US" dirty="0"/>
              <a:t> significantly over time in the real robot.</a:t>
            </a:r>
            <a:br>
              <a:rPr lang="en-US" dirty="0"/>
            </a:br>
            <a:r>
              <a:rPr lang="en-US" dirty="0"/>
              <a:t>Including it would mean the agent learns to rely on a signal that's </a:t>
            </a:r>
            <a:r>
              <a:rPr lang="en-US" b="1" dirty="0"/>
              <a:t>unreliable in deployment</a:t>
            </a:r>
            <a:r>
              <a:rPr lang="en-US" dirty="0"/>
              <a:t> — leading to failure.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key takeaway:</a:t>
            </a:r>
            <a:br>
              <a:rPr lang="en-US" dirty="0"/>
            </a:br>
            <a:r>
              <a:rPr lang="en-US" b="1" dirty="0"/>
              <a:t>Sim-to-Real transfer starts with designing your observation space based on what you can actually trust in the real world.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in simulation, we shouldn’t blindly use all available sensor data — we must consider </a:t>
            </a:r>
            <a:r>
              <a:rPr lang="en-US" b="1" dirty="0"/>
              <a:t>what is feasible and stable to measure in reality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944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randomize the following aspects of the domain for each sample used during training: 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and shape of distractor objects on the table, between 0-10 distractor objects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 and texture of all objects on the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Textures of the table, floor, skybox, and robot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Position, orientation, and field of view of the camera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of lights in the scene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Position, orientation, and specular characteristics of the lights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 and amount of random noise added to images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Random textures: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A random RGB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A gradient between two random RGB 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checker pattern between two random RGB values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Rendering in </a:t>
            </a:r>
            <a:r>
              <a:rPr lang="en-US" dirty="0" err="1"/>
              <a:t>MuJoCo</a:t>
            </a:r>
            <a:r>
              <a:rPr lang="en-US" dirty="0"/>
              <a:t> Engine, physic engine from Google DeepMind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Trained object detectors for each geometric object with 20,000 training examples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Evaluation on 480 real images with varying distance and distractor objects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01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266F-F843-6590-A84C-128404F48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20F5B0-DBDE-FEFF-6ED6-951E9AA8E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E809FA6-20F3-35A0-8734-A159B3C6C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Performing randomization directly on the input of a learning algorithm makes the task potentially harder than necessary.</a:t>
            </a:r>
          </a:p>
          <a:p>
            <a:r>
              <a:rPr lang="en-US" dirty="0"/>
              <a:t>The algorithm has to model both the arbitrary changes in the visual domain, while at the same time trying to decipher the dynamics of the task.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5D7CEC-D904-C9E7-CFF0-D1F99C415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58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Exceptionally challenging problem: successfully pick up previously unseen objects</a:t>
            </a:r>
          </a:p>
          <a:p>
            <a:r>
              <a:rPr lang="en-US" dirty="0"/>
              <a:t>Memorize Grasps work well for individual instances, but we need an internal understanding of geometry and physics</a:t>
            </a:r>
          </a:p>
          <a:p>
            <a:r>
              <a:rPr lang="en-US" dirty="0"/>
              <a:t>Sim-to-Real challenge is particularly difficult: besides the distributional shift from simulated images and physics, the system must also handle domain shift in the distribution of objects themselves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84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4658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88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(Full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67547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07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827" y="1569599"/>
            <a:ext cx="4503600" cy="4611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3989" y="1569599"/>
            <a:ext cx="4503600" cy="4611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66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61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0"/>
          <p:cNvSpPr txBox="1"/>
          <p:nvPr userDrawn="1"/>
        </p:nvSpPr>
        <p:spPr>
          <a:xfrm>
            <a:off x="4538624" y="6588000"/>
            <a:ext cx="82875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700" dirty="0">
                <a:latin typeface="Arial" pitchFamily="34" charset="0"/>
                <a:cs typeface="Arial" pitchFamily="34" charset="0"/>
              </a:rPr>
              <a:t>Erstellt für FH Wedel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849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57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395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6827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216" imgH="216" progId="TCLayout.ActiveDocument.1">
                  <p:embed/>
                </p:oleObj>
              </mc:Choice>
              <mc:Fallback>
                <p:oleObj name="think-cell Folie" r:id="rId10" imgW="216" imgH="21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00" y="1569600"/>
            <a:ext cx="9010801" cy="4611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38624" y="6588000"/>
            <a:ext cx="82875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700" dirty="0">
                <a:latin typeface="Arial" pitchFamily="34" charset="0"/>
                <a:cs typeface="Arial" pitchFamily="34" charset="0"/>
              </a:rPr>
              <a:t>Erstellt für FH Wedel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000" y="2952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5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02060"/>
          </a:solidFill>
          <a:latin typeface="Book Antiqua" pitchFamily="18" charset="0"/>
          <a:ea typeface="+mj-ea"/>
          <a:cs typeface="+mj-cs"/>
        </a:defRPr>
      </a:lvl1pPr>
    </p:titleStyle>
    <p:bodyStyle>
      <a:lvl1pPr marL="183600" indent="-183600" algn="l" defTabSz="914400" rtl="0" eaLnBrk="1" latinLnBrk="0" hangingPunct="1">
        <a:spcBef>
          <a:spcPts val="192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6400" indent="-172800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38163" indent="-180975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9138" indent="-180975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ilcJY5Kdt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tags" Target="../tags/tag22.xml"/><Relationship Id="rId7" Type="http://schemas.openxmlformats.org/officeDocument/2006/relationships/oleObject" Target="../embeddings/oleObject4.bin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55.wmf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57.emf"/><Relationship Id="rId4" Type="http://schemas.openxmlformats.org/officeDocument/2006/relationships/slideLayout" Target="../slideLayouts/slideLayout3.xml"/><Relationship Id="rId9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7338" y="228147"/>
            <a:ext cx="121026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200" noProof="0" dirty="0">
                <a:solidFill>
                  <a:srgbClr val="000000"/>
                </a:solidFill>
                <a:latin typeface="+mj-lt"/>
                <a:cs typeface="Arial" pitchFamily="34" charset="0"/>
              </a:rPr>
              <a:t>Wedel, 04.06.2025</a:t>
            </a:r>
          </a:p>
        </p:txBody>
      </p:sp>
      <p:sp>
        <p:nvSpPr>
          <p:cNvPr id="11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V="1">
            <a:off x="287339" y="1427175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1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7338" y="1697050"/>
            <a:ext cx="8745537" cy="15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4600" b="1" noProof="0" dirty="0">
                <a:solidFill>
                  <a:srgbClr val="002060"/>
                </a:solidFill>
                <a:latin typeface="Book Antiqua" pitchFamily="18" charset="0"/>
              </a:rPr>
              <a:t>Sim-To-Real Transfer in RL</a:t>
            </a:r>
            <a:endParaRPr lang="en-US" sz="2200" noProof="0" dirty="0">
              <a:solidFill>
                <a:srgbClr val="002060"/>
              </a:solidFill>
              <a:latin typeface="Book Antiqua" pitchFamily="18" charset="0"/>
            </a:endParaRPr>
          </a:p>
          <a:p>
            <a:pPr>
              <a:lnSpc>
                <a:spcPct val="95000"/>
              </a:lnSpc>
              <a:spcBef>
                <a:spcPct val="55000"/>
              </a:spcBef>
            </a:pPr>
            <a:r>
              <a:rPr lang="en-US" sz="2200" noProof="0" dirty="0">
                <a:solidFill>
                  <a:srgbClr val="000000"/>
                </a:solidFill>
                <a:latin typeface="Book Antiqua" pitchFamily="18" charset="0"/>
              </a:rPr>
              <a:t> </a:t>
            </a:r>
            <a:r>
              <a:rPr lang="en-US" sz="2200" noProof="0" dirty="0" err="1">
                <a:solidFill>
                  <a:srgbClr val="002060"/>
                </a:solidFill>
                <a:latin typeface="Book Antiqua" pitchFamily="18" charset="0"/>
              </a:rPr>
              <a:t>Adressing</a:t>
            </a:r>
            <a:r>
              <a:rPr lang="en-US" sz="2200" noProof="0" dirty="0">
                <a:solidFill>
                  <a:srgbClr val="002060"/>
                </a:solidFill>
                <a:latin typeface="Book Antiqua" pitchFamily="18" charset="0"/>
              </a:rPr>
              <a:t> challenges in adapting models trained in simulated environment to the real world.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074" name="Picture 2" descr="C:\Users\Ropoppe\Pictures\logo_fh-wed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03" y="228147"/>
            <a:ext cx="2804961" cy="93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0</a:t>
            </a:fld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448841" cy="107722"/>
          </a:xfrm>
        </p:spPr>
        <p:txBody>
          <a:bodyPr/>
          <a:lstStyle/>
          <a:p>
            <a:r>
              <a:rPr lang="en-US" noProof="0" dirty="0"/>
              <a:t>04.06.2025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Tim Knudsen</a:t>
            </a:r>
          </a:p>
        </p:txBody>
      </p:sp>
    </p:spTree>
    <p:extLst>
      <p:ext uri="{BB962C8B-B14F-4D97-AF65-F5344CB8AC3E}">
        <p14:creationId xmlns:p14="http://schemas.microsoft.com/office/powerpoint/2010/main" val="250986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D5969-29E8-44F1-74A6-7DAFC8A9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Domain Adaptation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F4CDF8-AAEE-3327-D863-B090854E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16E7A-C099-BE73-94FE-D0DD95A0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42C6F1-A48C-C1CA-50BA-352F433A8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12DC34F-3EE9-C384-D939-C5EA97555091}"/>
              </a:ext>
            </a:extLst>
          </p:cNvPr>
          <p:cNvGrpSpPr/>
          <p:nvPr/>
        </p:nvGrpSpPr>
        <p:grpSpPr>
          <a:xfrm>
            <a:off x="5873677" y="1260000"/>
            <a:ext cx="1728000" cy="1728000"/>
            <a:chOff x="4349677" y="1249560"/>
            <a:chExt cx="1728000" cy="17280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247E093-77ED-220D-3507-10A246A4935E}"/>
                </a:ext>
              </a:extLst>
            </p:cNvPr>
            <p:cNvSpPr/>
            <p:nvPr/>
          </p:nvSpPr>
          <p:spPr>
            <a:xfrm>
              <a:off x="4349677" y="1249560"/>
              <a:ext cx="1728000" cy="172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8BD030F-5FE8-915F-1276-2D78A4549DFB}"/>
                </a:ext>
              </a:extLst>
            </p:cNvPr>
            <p:cNvSpPr/>
            <p:nvPr/>
          </p:nvSpPr>
          <p:spPr>
            <a:xfrm>
              <a:off x="4980599" y="1672020"/>
              <a:ext cx="396000" cy="396000"/>
            </a:xfrm>
            <a:prstGeom prst="ellipse">
              <a:avLst/>
            </a:prstGeom>
            <a:solidFill>
              <a:srgbClr val="AFE06E"/>
            </a:solidFill>
            <a:ln>
              <a:solidFill>
                <a:srgbClr val="7DB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051E083-9006-D767-2074-39DD2156980D}"/>
                </a:ext>
              </a:extLst>
            </p:cNvPr>
            <p:cNvSpPr/>
            <p:nvPr/>
          </p:nvSpPr>
          <p:spPr>
            <a:xfrm>
              <a:off x="5213677" y="2126790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1F6AC13-F5C6-AC57-CB44-DBC0B589606A}"/>
              </a:ext>
            </a:extLst>
          </p:cNvPr>
          <p:cNvGrpSpPr/>
          <p:nvPr/>
        </p:nvGrpSpPr>
        <p:grpSpPr>
          <a:xfrm>
            <a:off x="1940216" y="2078460"/>
            <a:ext cx="2592000" cy="2744400"/>
            <a:chOff x="1370257" y="1737240"/>
            <a:chExt cx="2592000" cy="274440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82DADE7-300D-2F28-A9E5-91D8ED38FE56}"/>
                </a:ext>
              </a:extLst>
            </p:cNvPr>
            <p:cNvGrpSpPr/>
            <p:nvPr/>
          </p:nvGrpSpPr>
          <p:grpSpPr>
            <a:xfrm>
              <a:off x="1370257" y="1737240"/>
              <a:ext cx="1728000" cy="1728000"/>
              <a:chOff x="1370257" y="1737240"/>
              <a:chExt cx="1728000" cy="172800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D27AC500-D446-79D1-1591-37E0C69DC726}"/>
                  </a:ext>
                </a:extLst>
              </p:cNvPr>
              <p:cNvSpPr/>
              <p:nvPr/>
            </p:nvSpPr>
            <p:spPr>
              <a:xfrm>
                <a:off x="1370257" y="1737240"/>
                <a:ext cx="1728000" cy="1728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11025A8-6D8F-C6F9-D57F-1B44B910E8F1}"/>
                  </a:ext>
                </a:extLst>
              </p:cNvPr>
              <p:cNvSpPr/>
              <p:nvPr/>
            </p:nvSpPr>
            <p:spPr>
              <a:xfrm>
                <a:off x="1780825" y="2466849"/>
                <a:ext cx="396000" cy="396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9D0B5B2-881C-00D3-9816-F6BD4A321E68}"/>
                </a:ext>
              </a:extLst>
            </p:cNvPr>
            <p:cNvGrpSpPr/>
            <p:nvPr/>
          </p:nvGrpSpPr>
          <p:grpSpPr>
            <a:xfrm>
              <a:off x="2234257" y="2753640"/>
              <a:ext cx="1728000" cy="1728000"/>
              <a:chOff x="2234257" y="2753640"/>
              <a:chExt cx="1728000" cy="172800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77D9359-982C-EEDC-AB6F-442A280BAA3C}"/>
                  </a:ext>
                </a:extLst>
              </p:cNvPr>
              <p:cNvSpPr/>
              <p:nvPr/>
            </p:nvSpPr>
            <p:spPr>
              <a:xfrm>
                <a:off x="2234257" y="2753640"/>
                <a:ext cx="1728000" cy="1728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A07763A7-6BAC-E304-9C16-D01ADC48B808}"/>
                  </a:ext>
                </a:extLst>
              </p:cNvPr>
              <p:cNvSpPr/>
              <p:nvPr/>
            </p:nvSpPr>
            <p:spPr>
              <a:xfrm>
                <a:off x="2936257" y="3465240"/>
                <a:ext cx="396000" cy="396000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05E3396-FF2C-1DED-129F-A46740D0C69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668216" y="2211990"/>
            <a:ext cx="2871461" cy="88287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F98DD61-DF88-B4E9-9102-92C07D58294E}"/>
              </a:ext>
            </a:extLst>
          </p:cNvPr>
          <p:cNvSpPr txBox="1"/>
          <p:nvPr/>
        </p:nvSpPr>
        <p:spPr>
          <a:xfrm>
            <a:off x="4464852" y="2480272"/>
            <a:ext cx="974785" cy="463846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noProof="0" dirty="0">
                <a:latin typeface="+mj-lt"/>
                <a:cs typeface="Arial" pitchFamily="34" charset="0"/>
              </a:rPr>
              <a:t>Domain Adaptation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A0A9EF5-1031-A39E-6C99-8CF270ED3364}"/>
              </a:ext>
            </a:extLst>
          </p:cNvPr>
          <p:cNvSpPr/>
          <p:nvPr/>
        </p:nvSpPr>
        <p:spPr>
          <a:xfrm>
            <a:off x="554212" y="1820280"/>
            <a:ext cx="1296008" cy="337080"/>
          </a:xfrm>
          <a:prstGeom prst="roundRect">
            <a:avLst/>
          </a:prstGeom>
          <a:solidFill>
            <a:srgbClr val="AFE06E"/>
          </a:solidFill>
          <a:ln>
            <a:solidFill>
              <a:srgbClr val="7DB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noProof="0" dirty="0">
                <a:solidFill>
                  <a:schemeClr val="bg1"/>
                </a:solidFill>
                <a:latin typeface="+mj-lt"/>
              </a:rPr>
              <a:t>Source Domain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5981A8-D643-CC7F-CB22-4319BF2D530D}"/>
              </a:ext>
            </a:extLst>
          </p:cNvPr>
          <p:cNvCxnSpPr>
            <a:cxnSpLocks/>
          </p:cNvCxnSpPr>
          <p:nvPr/>
        </p:nvCxnSpPr>
        <p:spPr>
          <a:xfrm>
            <a:off x="1262365" y="2217420"/>
            <a:ext cx="1030987" cy="68891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B8006B70-46C4-3FCB-706D-40C68DF366C3}"/>
              </a:ext>
            </a:extLst>
          </p:cNvPr>
          <p:cNvSpPr/>
          <p:nvPr/>
        </p:nvSpPr>
        <p:spPr>
          <a:xfrm>
            <a:off x="1238208" y="4964220"/>
            <a:ext cx="1296008" cy="33708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noProof="0" dirty="0">
                <a:solidFill>
                  <a:schemeClr val="bg1"/>
                </a:solidFill>
                <a:latin typeface="+mj-lt"/>
              </a:rPr>
              <a:t>Target Domain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959FED6-3A0B-7658-EFEC-379BEB170CEE}"/>
              </a:ext>
            </a:extLst>
          </p:cNvPr>
          <p:cNvCxnSpPr>
            <a:cxnSpLocks/>
          </p:cNvCxnSpPr>
          <p:nvPr/>
        </p:nvCxnSpPr>
        <p:spPr>
          <a:xfrm flipV="1">
            <a:off x="1886212" y="4086209"/>
            <a:ext cx="1535168" cy="79542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8B09F7E-E0BC-3FE2-BDBE-524663022679}"/>
              </a:ext>
            </a:extLst>
          </p:cNvPr>
          <p:cNvSpPr txBox="1"/>
          <p:nvPr/>
        </p:nvSpPr>
        <p:spPr>
          <a:xfrm>
            <a:off x="767431" y="2393894"/>
            <a:ext cx="974785" cy="43306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00" noProof="0" dirty="0">
                <a:latin typeface="+mj-lt"/>
                <a:cs typeface="Arial" pitchFamily="34" charset="0"/>
              </a:rPr>
              <a:t>Feature Extraction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450D31D-5EB2-B446-DA71-EBB7751B1E78}"/>
              </a:ext>
            </a:extLst>
          </p:cNvPr>
          <p:cNvSpPr txBox="1"/>
          <p:nvPr/>
        </p:nvSpPr>
        <p:spPr>
          <a:xfrm>
            <a:off x="1555635" y="4234211"/>
            <a:ext cx="974785" cy="43306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00" noProof="0" dirty="0">
                <a:latin typeface="+mj-lt"/>
                <a:cs typeface="Arial" pitchFamily="34" charset="0"/>
              </a:rPr>
              <a:t>Feature Extraction</a:t>
            </a: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CF78098-3AF8-4959-FA7B-12566A5807A6}"/>
              </a:ext>
            </a:extLst>
          </p:cNvPr>
          <p:cNvGrpSpPr/>
          <p:nvPr/>
        </p:nvGrpSpPr>
        <p:grpSpPr>
          <a:xfrm>
            <a:off x="6774096" y="3519115"/>
            <a:ext cx="2731420" cy="2310607"/>
            <a:chOff x="6774096" y="3802439"/>
            <a:chExt cx="2731420" cy="2310607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CB9237C7-65B5-1958-9EE5-DE85DA466A85}"/>
                </a:ext>
              </a:extLst>
            </p:cNvPr>
            <p:cNvGrpSpPr/>
            <p:nvPr/>
          </p:nvGrpSpPr>
          <p:grpSpPr>
            <a:xfrm>
              <a:off x="6774096" y="3802439"/>
              <a:ext cx="2731420" cy="360000"/>
              <a:chOff x="6774096" y="3802439"/>
              <a:chExt cx="2731420" cy="360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DAC01F9-F5FC-4876-714F-D2587AA6A721}"/>
                  </a:ext>
                </a:extLst>
              </p:cNvPr>
              <p:cNvSpPr/>
              <p:nvPr/>
            </p:nvSpPr>
            <p:spPr>
              <a:xfrm>
                <a:off x="6774096" y="3802439"/>
                <a:ext cx="360000" cy="360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0432AF9A-89C9-F4A4-AA87-B577FF07F56A}"/>
                  </a:ext>
                </a:extLst>
              </p:cNvPr>
              <p:cNvSpPr txBox="1"/>
              <p:nvPr/>
            </p:nvSpPr>
            <p:spPr>
              <a:xfrm>
                <a:off x="7134096" y="3850544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Extracted Feature</a:t>
                </a:r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C27CB445-91D1-A66C-CE1D-C91D6A6BAB23}"/>
                </a:ext>
              </a:extLst>
            </p:cNvPr>
            <p:cNvGrpSpPr/>
            <p:nvPr/>
          </p:nvGrpSpPr>
          <p:grpSpPr>
            <a:xfrm>
              <a:off x="6774096" y="4290091"/>
              <a:ext cx="2731420" cy="360000"/>
              <a:chOff x="6774096" y="4290091"/>
              <a:chExt cx="2731420" cy="360000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04BE03E7-5595-0558-9128-198C01A0663E}"/>
                  </a:ext>
                </a:extLst>
              </p:cNvPr>
              <p:cNvSpPr/>
              <p:nvPr/>
            </p:nvSpPr>
            <p:spPr>
              <a:xfrm>
                <a:off x="6774096" y="4290091"/>
                <a:ext cx="360000" cy="360000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2DE5787E-C22F-B851-321B-EFEAFF7F4D15}"/>
                  </a:ext>
                </a:extLst>
              </p:cNvPr>
              <p:cNvSpPr txBox="1"/>
              <p:nvPr/>
            </p:nvSpPr>
            <p:spPr>
              <a:xfrm>
                <a:off x="7134096" y="4338196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Extracted Feature</a:t>
                </a:r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FA359AA1-68AB-33BC-718D-CF5E1C867CE0}"/>
                </a:ext>
              </a:extLst>
            </p:cNvPr>
            <p:cNvGrpSpPr/>
            <p:nvPr/>
          </p:nvGrpSpPr>
          <p:grpSpPr>
            <a:xfrm>
              <a:off x="6774096" y="4777743"/>
              <a:ext cx="2731420" cy="360000"/>
              <a:chOff x="6774096" y="4777743"/>
              <a:chExt cx="2731420" cy="36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9118501B-C64E-950C-0DA8-A6AE371A73D2}"/>
                  </a:ext>
                </a:extLst>
              </p:cNvPr>
              <p:cNvSpPr/>
              <p:nvPr/>
            </p:nvSpPr>
            <p:spPr>
              <a:xfrm>
                <a:off x="6774096" y="4777743"/>
                <a:ext cx="360000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608484E9-03C6-D7AD-0888-3E66B38B1AAC}"/>
                  </a:ext>
                </a:extLst>
              </p:cNvPr>
              <p:cNvSpPr txBox="1"/>
              <p:nvPr/>
            </p:nvSpPr>
            <p:spPr>
              <a:xfrm>
                <a:off x="7134096" y="4825848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Feature Space</a:t>
                </a:r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5CE83E4B-63D9-2987-B21B-3C4AF91BFECF}"/>
                </a:ext>
              </a:extLst>
            </p:cNvPr>
            <p:cNvGrpSpPr/>
            <p:nvPr/>
          </p:nvGrpSpPr>
          <p:grpSpPr>
            <a:xfrm>
              <a:off x="6774096" y="5265395"/>
              <a:ext cx="2731420" cy="360000"/>
              <a:chOff x="6774096" y="5265395"/>
              <a:chExt cx="2731420" cy="360000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3B16B7B3-814A-8E95-C320-8E215A536459}"/>
                  </a:ext>
                </a:extLst>
              </p:cNvPr>
              <p:cNvSpPr/>
              <p:nvPr/>
            </p:nvSpPr>
            <p:spPr>
              <a:xfrm>
                <a:off x="6774096" y="5265395"/>
                <a:ext cx="360000" cy="360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C2FB19CD-E1F7-5394-47E6-2323F5EC9ED2}"/>
                  </a:ext>
                </a:extLst>
              </p:cNvPr>
              <p:cNvSpPr txBox="1"/>
              <p:nvPr/>
            </p:nvSpPr>
            <p:spPr>
              <a:xfrm>
                <a:off x="7134096" y="5313500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Feature Space</a:t>
                </a: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EEB74368-857C-96CF-ADCE-A656D0EA7205}"/>
                </a:ext>
              </a:extLst>
            </p:cNvPr>
            <p:cNvGrpSpPr/>
            <p:nvPr/>
          </p:nvGrpSpPr>
          <p:grpSpPr>
            <a:xfrm>
              <a:off x="6774096" y="5753046"/>
              <a:ext cx="2731420" cy="360000"/>
              <a:chOff x="6774096" y="5753046"/>
              <a:chExt cx="2731420" cy="360000"/>
            </a:xfrm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C514AC0A-2B18-1EA7-2ED8-22C720C46055}"/>
                  </a:ext>
                </a:extLst>
              </p:cNvPr>
              <p:cNvSpPr/>
              <p:nvPr/>
            </p:nvSpPr>
            <p:spPr>
              <a:xfrm>
                <a:off x="6774096" y="5753046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35C19022-CC30-BC9C-F5BC-3F2BC1452BE3}"/>
                  </a:ext>
                </a:extLst>
              </p:cNvPr>
              <p:cNvSpPr txBox="1"/>
              <p:nvPr/>
            </p:nvSpPr>
            <p:spPr>
              <a:xfrm>
                <a:off x="7134096" y="5801151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Unified Feature Space</a:t>
                </a:r>
              </a:p>
            </p:txBody>
          </p:sp>
        </p:grpSp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C38654CE-3D72-F9AE-02FF-3347B1B98178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Zhao et al., “Sim-to-Real Transfer in Deep Reinforcement Learning for Robotics: a Survey”,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273857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9B8DE-4003-6A0E-8C53-61270BB4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Robotic grasping with </a:t>
            </a:r>
            <a:r>
              <a:rPr lang="en-US" noProof="0" dirty="0" err="1"/>
              <a:t>CycleGAN</a:t>
            </a:r>
            <a:r>
              <a:rPr lang="en-US" noProof="0" dirty="0"/>
              <a:t>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71787AA-A194-AA45-2B1A-58C0EDA0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324939"/>
            <a:ext cx="8382000" cy="279132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901C81-C06E-338D-8808-B7FE754A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6B81A-4BC8-CD66-B007-86AB66B3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2346180-BFB8-DE75-2938-5D11AF4272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96B139FC-7FAF-E014-8902-EDF78BC7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1663"/>
              </p:ext>
            </p:extLst>
          </p:nvPr>
        </p:nvGraphicFramePr>
        <p:xfrm>
          <a:off x="2509837" y="4520483"/>
          <a:ext cx="488632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1226520727"/>
                    </a:ext>
                  </a:extLst>
                </a:gridCol>
                <a:gridCol w="2443163">
                  <a:extLst>
                    <a:ext uri="{9D8B030D-6E8A-4147-A177-3AD203B41FA5}">
                      <a16:colId xmlns:a16="http://schemas.microsoft.com/office/drawing/2014/main" val="4241127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Simulation-to-Real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Robot Grap Success</a:t>
                      </a:r>
                      <a:br>
                        <a:rPr lang="en-US" sz="1000" noProof="0" dirty="0">
                          <a:latin typeface="+mj-lt"/>
                        </a:rPr>
                      </a:br>
                      <a:r>
                        <a:rPr lang="en-US" sz="1000" noProof="0" dirty="0">
                          <a:latin typeface="+mj-lt"/>
                        </a:rPr>
                        <a:t>after 580,000 real episodes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36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Sim-Only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44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Randomized 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32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RL-</a:t>
                      </a:r>
                      <a:r>
                        <a:rPr lang="en-US" sz="1000" noProof="0" dirty="0" err="1">
                          <a:latin typeface="+mj-lt"/>
                        </a:rPr>
                        <a:t>CycleGAN</a:t>
                      </a:r>
                      <a:endParaRPr lang="en-US" sz="1000" noProof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790712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E39E88ED-7BB9-C5E9-5575-9B7E75A02B91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Rao et al., “RL-</a:t>
            </a:r>
            <a:r>
              <a:rPr lang="en-US" sz="800" noProof="0" dirty="0" err="1">
                <a:latin typeface="+mj-lt"/>
                <a:cs typeface="Arial" pitchFamily="34" charset="0"/>
              </a:rPr>
              <a:t>CycleGAN</a:t>
            </a:r>
            <a:r>
              <a:rPr lang="en-US" sz="800" noProof="0" dirty="0">
                <a:latin typeface="+mj-lt"/>
                <a:cs typeface="Arial" pitchFamily="34" charset="0"/>
              </a:rPr>
              <a:t>: Reinforcement Learning Aware Simulation-To-Real”,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177296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A21F-4BD4-CB9E-8504-C91CD618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28C77-CA39-2BB3-ED2A-0CF85248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RL-</a:t>
            </a:r>
            <a:r>
              <a:rPr lang="en-US" noProof="0" dirty="0" err="1"/>
              <a:t>CycleGAN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D49587-6A42-BEA1-96D5-33821E42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0099C-B4E0-711B-98C1-6C4711E6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86E2C4-F8E0-F98D-8320-27E688FEBC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CD3FC3-EC83-2DBE-3A60-2B13A7CD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91" y="866585"/>
            <a:ext cx="5499309" cy="5197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AA5F392-A84D-7133-C976-04660960340A}"/>
                  </a:ext>
                </a:extLst>
              </p:cNvPr>
              <p:cNvSpPr txBox="1"/>
              <p:nvPr/>
            </p:nvSpPr>
            <p:spPr>
              <a:xfrm>
                <a:off x="201000" y="1077487"/>
                <a:ext cx="3694725" cy="477592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𝐺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&lt;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&lt;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AA5F392-A84D-7133-C976-046609603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0" y="1077487"/>
                <a:ext cx="3694725" cy="4775924"/>
              </a:xfrm>
              <a:prstGeom prst="rect">
                <a:avLst/>
              </a:prstGeom>
              <a:blipFill>
                <a:blip r:embed="rId4"/>
                <a:stretch>
                  <a:fillRect b="-238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7E142A16-DAF2-D4E4-4BB5-C06D3076D2DC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Rao et al., “RL-</a:t>
            </a:r>
            <a:r>
              <a:rPr lang="en-US" sz="800" noProof="0" dirty="0" err="1">
                <a:latin typeface="+mj-lt"/>
                <a:cs typeface="Arial" pitchFamily="34" charset="0"/>
              </a:rPr>
              <a:t>CycleGAN</a:t>
            </a:r>
            <a:r>
              <a:rPr lang="en-US" sz="800" noProof="0" dirty="0">
                <a:latin typeface="+mj-lt"/>
                <a:cs typeface="Arial" pitchFamily="34" charset="0"/>
              </a:rPr>
              <a:t>: Reinforcement Learning Aware Simulation-To-Real”,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304687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FADF5-A827-BC59-D5C9-09D4A425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Fazit</a:t>
            </a:r>
            <a:r>
              <a:rPr lang="en-US" noProof="0" dirty="0"/>
              <a:t>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Oberservation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25670-A63C-3ADB-824D-59FECFE62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EC745D-061D-8BD2-D945-BC737300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0FBC23-7B9D-A4E0-B206-6A67D58D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9AD132-CA81-B364-BB61-99B1DF453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FEBD5A8-ACD6-F63F-886C-ADD06465F7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75962" y="1188600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ensemble, when (not) to use</a:t>
            </a:r>
          </a:p>
        </p:txBody>
      </p:sp>
    </p:spTree>
    <p:extLst>
      <p:ext uri="{BB962C8B-B14F-4D97-AF65-F5344CB8AC3E}">
        <p14:creationId xmlns:p14="http://schemas.microsoft.com/office/powerpoint/2010/main" val="237635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E02D-AB28-C161-E155-BA920E57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E08B3-1464-A528-5F93-101D7364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99" y="594000"/>
            <a:ext cx="9334800" cy="716400"/>
          </a:xfrm>
        </p:spPr>
        <p:txBody>
          <a:bodyPr/>
          <a:lstStyle/>
          <a:p>
            <a:r>
              <a:rPr lang="en-US" noProof="0" dirty="0"/>
              <a:t>Action-Level Transfer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48E380-E3C5-851D-D4D2-78800870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B7F42C-7A51-4DE0-F4BA-A6979FFD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6FE8A71-2738-B9E4-22C5-33311B082F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85ED83-0B22-008A-8CDF-59AA4A31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3657078"/>
            <a:ext cx="3960000" cy="26988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F47136D-8339-EB44-79CE-CB9FCE45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40" y="2181763"/>
            <a:ext cx="4642360" cy="2743816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1A06DA3-319E-5BC1-BE9D-D223EBE855EB}"/>
              </a:ext>
            </a:extLst>
          </p:cNvPr>
          <p:cNvGrpSpPr/>
          <p:nvPr/>
        </p:nvGrpSpPr>
        <p:grpSpPr>
          <a:xfrm>
            <a:off x="4834903" y="2643050"/>
            <a:ext cx="4911834" cy="2282529"/>
            <a:chOff x="4834903" y="2643050"/>
            <a:chExt cx="4911834" cy="2282529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90566A6-C714-16D3-E480-92AA41BEA653}"/>
                </a:ext>
              </a:extLst>
            </p:cNvPr>
            <p:cNvSpPr/>
            <p:nvPr/>
          </p:nvSpPr>
          <p:spPr>
            <a:xfrm>
              <a:off x="4834903" y="3137916"/>
              <a:ext cx="4911834" cy="8062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71CCFA1-0B5E-D13F-AD62-8B8D9EAA9ADB}"/>
                </a:ext>
              </a:extLst>
            </p:cNvPr>
            <p:cNvSpPr/>
            <p:nvPr/>
          </p:nvSpPr>
          <p:spPr>
            <a:xfrm>
              <a:off x="4834903" y="2643050"/>
              <a:ext cx="4911834" cy="36241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6BC3E1B-C2AC-E1EF-CDAC-487ADAA94D40}"/>
                </a:ext>
              </a:extLst>
            </p:cNvPr>
            <p:cNvSpPr/>
            <p:nvPr/>
          </p:nvSpPr>
          <p:spPr>
            <a:xfrm>
              <a:off x="4834903" y="4328154"/>
              <a:ext cx="4911834" cy="597425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3B37695-6D00-5B55-9C86-C4F0F0D1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99" y="1140264"/>
            <a:ext cx="3960000" cy="2310000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146EF81-75CB-5720-DF50-654E018864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8820" y="1121379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evaluation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3DD2DC1-B2DA-5834-F4FD-F188D8D9FBAC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Tan et al., “Sim-to-Real: Learning Agile Locomotion For Quadruped Robots”,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: 1804.10332, 2018</a:t>
            </a:r>
          </a:p>
        </p:txBody>
      </p:sp>
    </p:spTree>
    <p:extLst>
      <p:ext uri="{BB962C8B-B14F-4D97-AF65-F5344CB8AC3E}">
        <p14:creationId xmlns:p14="http://schemas.microsoft.com/office/powerpoint/2010/main" val="415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8F7D-FC0B-D561-A463-AF6BF113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Grounded Action Transformation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A96335-4343-079B-9BDF-9379F449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273A34-9CF5-1300-4CDB-E11A2149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ED2DE80-C20A-D6D5-D71D-E6296E6933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081FDD-D8C2-55A5-19BD-D230EEF638B6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Hanna et al., “Grounded action transformation for sim-to-real reinforcement learning”, Mach Learn 110, 2469-2499 (2021)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9E89ADA-8780-C6F8-20C9-55F739663F76}"/>
              </a:ext>
            </a:extLst>
          </p:cNvPr>
          <p:cNvGrpSpPr/>
          <p:nvPr/>
        </p:nvGrpSpPr>
        <p:grpSpPr>
          <a:xfrm>
            <a:off x="387496" y="1310400"/>
            <a:ext cx="3820283" cy="3787347"/>
            <a:chOff x="290204" y="1310400"/>
            <a:chExt cx="3820283" cy="378734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A9EDC39-6D36-8019-908B-A9D4609A0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204" y="2464662"/>
              <a:ext cx="3820283" cy="263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DF4AFAE-CD5C-7F09-79D0-05AE406502FD}"/>
                </a:ext>
              </a:extLst>
            </p:cNvPr>
            <p:cNvSpPr txBox="1"/>
            <p:nvPr/>
          </p:nvSpPr>
          <p:spPr>
            <a:xfrm>
              <a:off x="814891" y="1310400"/>
              <a:ext cx="277090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002060"/>
                  </a:solidFill>
                  <a:latin typeface="+mj-lt"/>
                  <a:cs typeface="Arial" pitchFamily="34" charset="0"/>
                </a:rPr>
                <a:t>GSL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09FFDEA-E05F-9BDA-F5DE-0471D1184060}"/>
              </a:ext>
            </a:extLst>
          </p:cNvPr>
          <p:cNvGrpSpPr/>
          <p:nvPr/>
        </p:nvGrpSpPr>
        <p:grpSpPr>
          <a:xfrm>
            <a:off x="5803597" y="1310400"/>
            <a:ext cx="3714909" cy="4051454"/>
            <a:chOff x="5627091" y="1310400"/>
            <a:chExt cx="3714909" cy="4051454"/>
          </a:xfrm>
        </p:grpSpPr>
        <p:pic>
          <p:nvPicPr>
            <p:cNvPr id="7" name="Grafik 6" descr="Ein Bild, das Diagramm, Kreis, Screenshot, Text enthält.&#10;&#10;KI-generierte Inhalte können fehlerhaft sein.">
              <a:extLst>
                <a:ext uri="{FF2B5EF4-FFF2-40B4-BE49-F238E27FC236}">
                  <a16:creationId xmlns:a16="http://schemas.microsoft.com/office/drawing/2014/main" id="{A7E60212-1827-4674-1B3F-061260B3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91" y="2200554"/>
              <a:ext cx="3714909" cy="31613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CD983B0-9606-469C-E002-ABA2B78FAFF5}"/>
                </a:ext>
              </a:extLst>
            </p:cNvPr>
            <p:cNvSpPr txBox="1"/>
            <p:nvPr/>
          </p:nvSpPr>
          <p:spPr>
            <a:xfrm>
              <a:off x="6099091" y="1310400"/>
              <a:ext cx="277090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002060"/>
                  </a:solidFill>
                  <a:latin typeface="+mj-lt"/>
                  <a:cs typeface="Arial" pitchFamily="34" charset="0"/>
                </a:rPr>
                <a:t>GAT</a:t>
              </a:r>
            </a:p>
          </p:txBody>
        </p:sp>
      </p:grpSp>
      <p:sp>
        <p:nvSpPr>
          <p:cNvPr id="17" name="AutoShape 2">
            <a:extLst>
              <a:ext uri="{FF2B5EF4-FFF2-40B4-BE49-F238E27FC236}">
                <a16:creationId xmlns:a16="http://schemas.microsoft.com/office/drawing/2014/main" id="{87B8158F-1E63-9D90-8CA7-48A489414F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95275" y="3052541"/>
            <a:ext cx="820826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99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6903-9390-1F09-5AD8-91FE9221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4A51A-43DD-4A3D-E48F-F5A380DE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Grounded Action Transformation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A47D9-C75E-871E-3016-C7B79B45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A127C1-52B4-6BFF-9364-0FBD2756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CCAC91A-B932-FB7E-D18C-AA52F273FF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B526D3-7347-FBF0-DA92-2A685D3D170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Hanna et al., “Grounded action transformation for sim-to-real reinforcement learning”, Mach Learn 110, 2469-2499 (2021)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7DA9265-62AE-C591-DD5E-D03B29BAE685}"/>
              </a:ext>
            </a:extLst>
          </p:cNvPr>
          <p:cNvGrpSpPr/>
          <p:nvPr/>
        </p:nvGrpSpPr>
        <p:grpSpPr>
          <a:xfrm>
            <a:off x="1651000" y="1227666"/>
            <a:ext cx="6604000" cy="4745974"/>
            <a:chOff x="1651000" y="1227666"/>
            <a:chExt cx="6604000" cy="4745974"/>
          </a:xfrm>
        </p:grpSpPr>
        <p:graphicFrame>
          <p:nvGraphicFramePr>
            <p:cNvPr id="9" name="Diagramm 8">
              <a:extLst>
                <a:ext uri="{FF2B5EF4-FFF2-40B4-BE49-F238E27FC236}">
                  <a16:creationId xmlns:a16="http://schemas.microsoft.com/office/drawing/2014/main" id="{C486519A-A2E5-FDF5-B18D-08E4AB3240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91976399"/>
                </p:ext>
              </p:extLst>
            </p:nvPr>
          </p:nvGraphicFramePr>
          <p:xfrm>
            <a:off x="1651000" y="1227666"/>
            <a:ext cx="6604000" cy="4402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F30E6EF-D8DC-5C5B-565E-1ED70C24E180}"/>
                </a:ext>
              </a:extLst>
            </p:cNvPr>
            <p:cNvSpPr txBox="1"/>
            <p:nvPr/>
          </p:nvSpPr>
          <p:spPr>
            <a:xfrm>
              <a:off x="1651000" y="5509794"/>
              <a:ext cx="6604000" cy="46384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800" noProof="0" dirty="0">
                  <a:latin typeface="+mj-lt"/>
                  <a:cs typeface="Arial" pitchFamily="34" charset="0"/>
                </a:rPr>
                <a:t>The walking speed for GUIDED GSL was estimated by applying the reported improvement of 26% (as cited in Hanna &amp; Stone, 2017) to the baseline speed of the initial policy (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θ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₀ = 19.52 cm/s). While the original GSL study used a different setup, this extrapolated value is included for illustrative comparison only.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243ACF7-4501-D3A1-0512-F5B7594DF2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23299" y="1466153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when (not) to use</a:t>
            </a:r>
          </a:p>
        </p:txBody>
      </p:sp>
    </p:spTree>
    <p:extLst>
      <p:ext uri="{BB962C8B-B14F-4D97-AF65-F5344CB8AC3E}">
        <p14:creationId xmlns:p14="http://schemas.microsoft.com/office/powerpoint/2010/main" val="50018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C4D8B-0CDB-65FF-8B67-271E35A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Robust Policy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B57069-6AA0-7194-12FE-F6A055FB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20C402-ABB9-E584-7D25-A7E12820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B9172D9-C734-05C3-583B-BE15B1BC21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95A098E-5191-416B-DA28-7FBBD9B5D5D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3076" y="3107576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add content</a:t>
            </a:r>
          </a:p>
        </p:txBody>
      </p:sp>
    </p:spTree>
    <p:extLst>
      <p:ext uri="{BB962C8B-B14F-4D97-AF65-F5344CB8AC3E}">
        <p14:creationId xmlns:p14="http://schemas.microsoft.com/office/powerpoint/2010/main" val="1245360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EDAAF-DFFF-4D84-D370-84CD0E85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System Identification (</a:t>
            </a:r>
            <a:r>
              <a:rPr lang="en-US" noProof="0" dirty="0" err="1"/>
              <a:t>SysID</a:t>
            </a:r>
            <a:r>
              <a:rPr lang="en-US" noProof="0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CC2F19-FF97-40DA-515C-5E263A04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F61D7A-261E-FE2E-42D0-B174B632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E131B76-DF6F-388E-E852-AC0A143788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B48AB-9E41-96FB-9E11-6836FC839E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3076" y="3107576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add content</a:t>
            </a:r>
          </a:p>
        </p:txBody>
      </p:sp>
    </p:spTree>
    <p:extLst>
      <p:ext uri="{BB962C8B-B14F-4D97-AF65-F5344CB8AC3E}">
        <p14:creationId xmlns:p14="http://schemas.microsoft.com/office/powerpoint/2010/main" val="1075381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69F9-7FD5-9750-5698-2FCD550B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Simulation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02163-2F58-AE64-2A2B-6C6E6941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47416-BF0E-0942-209B-82BB9C9E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9DBC9E-6547-B327-E890-B90E6768F2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9" name="Line 3">
            <a:extLst>
              <a:ext uri="{FF2B5EF4-FFF2-40B4-BE49-F238E27FC236}">
                <a16:creationId xmlns:a16="http://schemas.microsoft.com/office/drawing/2014/main" id="{9DAA89D2-BE07-79D8-EE86-B11802E79A39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06807" y="1340340"/>
            <a:ext cx="3724" cy="4537898"/>
          </a:xfrm>
          <a:prstGeom prst="line">
            <a:avLst/>
          </a:prstGeom>
          <a:noFill/>
          <a:ln w="9525">
            <a:solidFill>
              <a:srgbClr val="93939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0" name="Line 3">
            <a:extLst>
              <a:ext uri="{FF2B5EF4-FFF2-40B4-BE49-F238E27FC236}">
                <a16:creationId xmlns:a16="http://schemas.microsoft.com/office/drawing/2014/main" id="{AEF6A747-BE97-A88B-C4EF-F3AA292445D5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77201" y="5020466"/>
            <a:ext cx="9334796" cy="14540"/>
          </a:xfrm>
          <a:prstGeom prst="line">
            <a:avLst/>
          </a:prstGeom>
          <a:noFill/>
          <a:ln w="9525">
            <a:solidFill>
              <a:srgbClr val="93939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9B5F262-349D-7760-09AC-4B2E4641B79E}"/>
              </a:ext>
            </a:extLst>
          </p:cNvPr>
          <p:cNvSpPr/>
          <p:nvPr/>
        </p:nvSpPr>
        <p:spPr>
          <a:xfrm>
            <a:off x="492492" y="3618449"/>
            <a:ext cx="4963778" cy="1402017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rgbClr val="AFE06E">
              <a:alpha val="50000"/>
            </a:srgbClr>
          </a:solidFill>
          <a:ln>
            <a:solidFill>
              <a:srgbClr val="7DB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22" name="Line 3">
            <a:extLst>
              <a:ext uri="{FF2B5EF4-FFF2-40B4-BE49-F238E27FC236}">
                <a16:creationId xmlns:a16="http://schemas.microsoft.com/office/drawing/2014/main" id="{1E9219A7-273A-1749-3A38-A8E162C19D02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2970657" y="1340340"/>
            <a:ext cx="3724" cy="4271638"/>
          </a:xfrm>
          <a:prstGeom prst="line">
            <a:avLst/>
          </a:prstGeom>
          <a:noFill/>
          <a:ln w="2857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21CEC82-5552-9589-1787-0512176CC745}"/>
              </a:ext>
            </a:extLst>
          </p:cNvPr>
          <p:cNvSpPr/>
          <p:nvPr/>
        </p:nvSpPr>
        <p:spPr>
          <a:xfrm>
            <a:off x="6470584" y="1623581"/>
            <a:ext cx="3031735" cy="3411425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chemeClr val="bg2">
              <a:lumMod val="40000"/>
              <a:lumOff val="60000"/>
              <a:alpha val="5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24" name="Line 3">
            <a:extLst>
              <a:ext uri="{FF2B5EF4-FFF2-40B4-BE49-F238E27FC236}">
                <a16:creationId xmlns:a16="http://schemas.microsoft.com/office/drawing/2014/main" id="{5F2FB599-EB09-32C7-0AF6-5E4B7FD8DF2D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7982727" y="1340340"/>
            <a:ext cx="3724" cy="4271635"/>
          </a:xfrm>
          <a:prstGeom prst="line">
            <a:avLst/>
          </a:prstGeom>
          <a:noFill/>
          <a:ln w="28575">
            <a:solidFill>
              <a:srgbClr val="608B2D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EC7EB22-87FB-AB94-F36E-BFF49D83DC28}"/>
              </a:ext>
            </a:extLst>
          </p:cNvPr>
          <p:cNvSpPr/>
          <p:nvPr/>
        </p:nvSpPr>
        <p:spPr>
          <a:xfrm>
            <a:off x="4715837" y="2321878"/>
            <a:ext cx="3530306" cy="2713128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rgbClr val="EFB643">
              <a:alpha val="50000"/>
            </a:srgbClr>
          </a:solidFill>
          <a:ln>
            <a:solidFill>
              <a:srgbClr val="F18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8230D276-8DF5-8D3F-93B5-022B78CC0427}"/>
              </a:ext>
            </a:extLst>
          </p:cNvPr>
          <p:cNvSpPr/>
          <p:nvPr/>
        </p:nvSpPr>
        <p:spPr>
          <a:xfrm>
            <a:off x="2521122" y="3105649"/>
            <a:ext cx="4247041" cy="1929356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DD2625-A7E2-8DA5-4C84-FB93A0F37E25}"/>
              </a:ext>
            </a:extLst>
          </p:cNvPr>
          <p:cNvGrpSpPr/>
          <p:nvPr/>
        </p:nvGrpSpPr>
        <p:grpSpPr>
          <a:xfrm>
            <a:off x="8373377" y="5348187"/>
            <a:ext cx="2701386" cy="769669"/>
            <a:chOff x="8373377" y="5575638"/>
            <a:chExt cx="2701386" cy="769669"/>
          </a:xfrm>
        </p:grpSpPr>
        <p:sp>
          <p:nvSpPr>
            <p:cNvPr id="30" name="Line 3">
              <a:extLst>
                <a:ext uri="{FF2B5EF4-FFF2-40B4-BE49-F238E27FC236}">
                  <a16:creationId xmlns:a16="http://schemas.microsoft.com/office/drawing/2014/main" id="{39B96285-922F-2E1B-0706-073F15E2CF65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8373377" y="6213411"/>
              <a:ext cx="274320" cy="0"/>
            </a:xfrm>
            <a:prstGeom prst="line">
              <a:avLst/>
            </a:prstGeom>
            <a:noFill/>
            <a:ln w="28575">
              <a:solidFill>
                <a:srgbClr val="608B2D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3A2CF38-8A23-17D9-12A4-136E55C3E442}"/>
                </a:ext>
              </a:extLst>
            </p:cNvPr>
            <p:cNvSpPr txBox="1"/>
            <p:nvPr/>
          </p:nvSpPr>
          <p:spPr>
            <a:xfrm>
              <a:off x="8703343" y="5575638"/>
              <a:ext cx="2371420" cy="2637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100" noProof="0" dirty="0">
                  <a:latin typeface="+mj-lt"/>
                  <a:cs typeface="Arial" pitchFamily="34" charset="0"/>
                </a:rPr>
                <a:t>Source Mean</a:t>
              </a:r>
            </a:p>
          </p:txBody>
        </p:sp>
        <p:sp>
          <p:nvSpPr>
            <p:cNvPr id="29" name="Line 3">
              <a:extLst>
                <a:ext uri="{FF2B5EF4-FFF2-40B4-BE49-F238E27FC236}">
                  <a16:creationId xmlns:a16="http://schemas.microsoft.com/office/drawing/2014/main" id="{73137973-9D43-FB78-E673-1D34597D6079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8373377" y="5707533"/>
              <a:ext cx="27432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3AF9C16-E284-7878-82EB-2A22AF822665}"/>
                </a:ext>
              </a:extLst>
            </p:cNvPr>
            <p:cNvSpPr txBox="1"/>
            <p:nvPr/>
          </p:nvSpPr>
          <p:spPr>
            <a:xfrm>
              <a:off x="8703343" y="6081516"/>
              <a:ext cx="2371420" cy="2637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100" noProof="0" dirty="0">
                  <a:latin typeface="+mj-lt"/>
                  <a:cs typeface="Arial" pitchFamily="34" charset="0"/>
                </a:rPr>
                <a:t>Target Mean</a:t>
              </a:r>
            </a:p>
          </p:txBody>
        </p:sp>
      </p:grpSp>
      <p:sp>
        <p:nvSpPr>
          <p:cNvPr id="43" name="Textfeld 10">
            <a:extLst>
              <a:ext uri="{FF2B5EF4-FFF2-40B4-BE49-F238E27FC236}">
                <a16:creationId xmlns:a16="http://schemas.microsoft.com/office/drawing/2014/main" id="{B158F271-1F31-DBD3-C7F0-07655854324D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Chebotar et al., “Closing the Sim-to-Real Loop:  Adapting Simulation Randomization with Real World Experience”,   ICRA, 8973-8979 (2019)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1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Objekt 8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2037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82" name="Objekt 8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Titel</a:t>
            </a:r>
            <a:br>
              <a:rPr lang="en-US" noProof="0" dirty="0"/>
            </a:br>
            <a:r>
              <a:rPr lang="en-US" noProof="0" dirty="0"/>
              <a:t> </a:t>
            </a:r>
            <a:r>
              <a:rPr lang="en-US" b="0" noProof="0" dirty="0"/>
              <a:t>- </a:t>
            </a:r>
            <a:r>
              <a:rPr lang="en-US" b="0" noProof="0" dirty="0" err="1"/>
              <a:t>Inhalt</a:t>
            </a:r>
            <a:r>
              <a:rPr lang="en-US" b="0" noProof="0" dirty="0"/>
              <a:t> -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5371C58-D8C4-EE66-DA2A-370F59D1D63B}"/>
              </a:ext>
            </a:extLst>
          </p:cNvPr>
          <p:cNvGrpSpPr/>
          <p:nvPr/>
        </p:nvGrpSpPr>
        <p:grpSpPr>
          <a:xfrm>
            <a:off x="558492" y="1726500"/>
            <a:ext cx="8643874" cy="3805987"/>
            <a:chOff x="558492" y="1888425"/>
            <a:chExt cx="8643874" cy="3805987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A83610E-3884-C350-7506-4A5D5615D6FE}"/>
                </a:ext>
              </a:extLst>
            </p:cNvPr>
            <p:cNvGrpSpPr/>
            <p:nvPr/>
          </p:nvGrpSpPr>
          <p:grpSpPr>
            <a:xfrm>
              <a:off x="558492" y="1888425"/>
              <a:ext cx="8642980" cy="540000"/>
              <a:chOff x="558492" y="1888425"/>
              <a:chExt cx="8642980" cy="540000"/>
            </a:xfrm>
          </p:grpSpPr>
          <p:sp>
            <p:nvSpPr>
              <p:cNvPr id="33" name="Rectangle 7"/>
              <p:cNvSpPr/>
              <p:nvPr/>
            </p:nvSpPr>
            <p:spPr>
              <a:xfrm>
                <a:off x="1136402" y="1888425"/>
                <a:ext cx="8065070" cy="54000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Definition</a:t>
                </a:r>
              </a:p>
            </p:txBody>
          </p:sp>
          <p:sp>
            <p:nvSpPr>
              <p:cNvPr id="34" name="Rectangle 8"/>
              <p:cNvSpPr/>
              <p:nvPr/>
            </p:nvSpPr>
            <p:spPr>
              <a:xfrm>
                <a:off x="558492" y="1888425"/>
                <a:ext cx="504000" cy="540000"/>
              </a:xfrm>
              <a:prstGeom prst="rect">
                <a:avLst/>
              </a:prstGeom>
              <a:solidFill>
                <a:srgbClr val="00206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noProof="0" dirty="0">
                    <a:solidFill>
                      <a:srgbClr val="FFFFFF"/>
                    </a:solidFill>
                  </a:rPr>
                  <a:t>1.</a:t>
                </a: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E6FE61A7-ECB7-BD71-6EE4-BF3336CC3822}"/>
                </a:ext>
              </a:extLst>
            </p:cNvPr>
            <p:cNvGrpSpPr/>
            <p:nvPr/>
          </p:nvGrpSpPr>
          <p:grpSpPr>
            <a:xfrm>
              <a:off x="559386" y="2536497"/>
              <a:ext cx="8642980" cy="540000"/>
              <a:chOff x="559386" y="2536497"/>
              <a:chExt cx="8642980" cy="540000"/>
            </a:xfrm>
          </p:grpSpPr>
          <p:sp>
            <p:nvSpPr>
              <p:cNvPr id="35" name="Rectangle 7"/>
              <p:cNvSpPr/>
              <p:nvPr/>
            </p:nvSpPr>
            <p:spPr>
              <a:xfrm>
                <a:off x="1137296" y="2536497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Observation</a:t>
                </a:r>
              </a:p>
            </p:txBody>
          </p:sp>
          <p:sp>
            <p:nvSpPr>
              <p:cNvPr id="36" name="Rectangle 8"/>
              <p:cNvSpPr/>
              <p:nvPr/>
            </p:nvSpPr>
            <p:spPr>
              <a:xfrm>
                <a:off x="559386" y="2536497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2.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9A84ED13-D705-21DA-8237-2CB2EE5AD7F7}"/>
                </a:ext>
              </a:extLst>
            </p:cNvPr>
            <p:cNvGrpSpPr/>
            <p:nvPr/>
          </p:nvGrpSpPr>
          <p:grpSpPr>
            <a:xfrm>
              <a:off x="558492" y="3185685"/>
              <a:ext cx="8642980" cy="540000"/>
              <a:chOff x="558492" y="3185685"/>
              <a:chExt cx="8642980" cy="540000"/>
            </a:xfrm>
          </p:grpSpPr>
          <p:sp>
            <p:nvSpPr>
              <p:cNvPr id="37" name="Rectangle 7"/>
              <p:cNvSpPr/>
              <p:nvPr/>
            </p:nvSpPr>
            <p:spPr>
              <a:xfrm>
                <a:off x="1136402" y="3185685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Action</a:t>
                </a:r>
              </a:p>
            </p:txBody>
          </p:sp>
          <p:sp>
            <p:nvSpPr>
              <p:cNvPr id="38" name="Rectangle 8"/>
              <p:cNvSpPr/>
              <p:nvPr/>
            </p:nvSpPr>
            <p:spPr>
              <a:xfrm>
                <a:off x="558492" y="3185685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3.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FA9949F-1652-6B15-45FF-A243FDA8CD29}"/>
                </a:ext>
              </a:extLst>
            </p:cNvPr>
            <p:cNvGrpSpPr/>
            <p:nvPr/>
          </p:nvGrpSpPr>
          <p:grpSpPr>
            <a:xfrm>
              <a:off x="559386" y="3833385"/>
              <a:ext cx="8642980" cy="540000"/>
              <a:chOff x="559386" y="3833385"/>
              <a:chExt cx="8642980" cy="540000"/>
            </a:xfrm>
          </p:grpSpPr>
          <p:sp>
            <p:nvSpPr>
              <p:cNvPr id="39" name="Rectangle 7"/>
              <p:cNvSpPr/>
              <p:nvPr/>
            </p:nvSpPr>
            <p:spPr>
              <a:xfrm>
                <a:off x="1137296" y="3833385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Transition</a:t>
                </a:r>
              </a:p>
            </p:txBody>
          </p:sp>
          <p:sp>
            <p:nvSpPr>
              <p:cNvPr id="40" name="Rectangle 8"/>
              <p:cNvSpPr/>
              <p:nvPr/>
            </p:nvSpPr>
            <p:spPr>
              <a:xfrm>
                <a:off x="559386" y="3833385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4.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E498D801-6104-0E74-3292-43D2C4673321}"/>
                </a:ext>
              </a:extLst>
            </p:cNvPr>
            <p:cNvGrpSpPr/>
            <p:nvPr/>
          </p:nvGrpSpPr>
          <p:grpSpPr>
            <a:xfrm>
              <a:off x="559386" y="4494289"/>
              <a:ext cx="8642980" cy="540000"/>
              <a:chOff x="559386" y="4494289"/>
              <a:chExt cx="8642980" cy="540000"/>
            </a:xfrm>
          </p:grpSpPr>
          <p:sp>
            <p:nvSpPr>
              <p:cNvPr id="41" name="Rectangle 7"/>
              <p:cNvSpPr/>
              <p:nvPr/>
            </p:nvSpPr>
            <p:spPr>
              <a:xfrm>
                <a:off x="1137296" y="4494289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Reward</a:t>
                </a:r>
              </a:p>
            </p:txBody>
          </p:sp>
          <p:sp>
            <p:nvSpPr>
              <p:cNvPr id="42" name="Rectangle 8"/>
              <p:cNvSpPr/>
              <p:nvPr/>
            </p:nvSpPr>
            <p:spPr>
              <a:xfrm>
                <a:off x="559386" y="4494289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5.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91840E0-EF59-57B3-43BD-6374CC547325}"/>
                </a:ext>
              </a:extLst>
            </p:cNvPr>
            <p:cNvGrpSpPr/>
            <p:nvPr/>
          </p:nvGrpSpPr>
          <p:grpSpPr>
            <a:xfrm>
              <a:off x="559386" y="5154412"/>
              <a:ext cx="8642980" cy="540000"/>
              <a:chOff x="559386" y="5154412"/>
              <a:chExt cx="8642980" cy="540000"/>
            </a:xfrm>
          </p:grpSpPr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77C67AC3-81E4-76B0-262E-C6C43BC5DA6A}"/>
                  </a:ext>
                </a:extLst>
              </p:cNvPr>
              <p:cNvSpPr/>
              <p:nvPr/>
            </p:nvSpPr>
            <p:spPr>
              <a:xfrm>
                <a:off x="1137296" y="5154412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Outlook</a:t>
                </a:r>
              </a:p>
            </p:txBody>
          </p:sp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64724140-0FE3-DF59-B976-02242BE339BA}"/>
                  </a:ext>
                </a:extLst>
              </p:cNvPr>
              <p:cNvSpPr/>
              <p:nvPr/>
            </p:nvSpPr>
            <p:spPr>
              <a:xfrm>
                <a:off x="559386" y="5154412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6.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024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FA4F-6587-2A96-41A9-176A7A9B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1919-68B7-116F-8C27-817A19EC2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500" y="1569600"/>
            <a:ext cx="4665000" cy="268825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hlinkClick r:id="rId3"/>
              </a:rPr>
              <a:t>https://www.youtube.com/watch?v=nilcJY5Kdt8</a:t>
            </a:r>
            <a:endParaRPr lang="en-US" noProof="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F2BEA-EE20-975E-9BF3-475D3DB7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C2A3F-4C26-0F64-23CE-CFEABED6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2709D8-9814-C568-18B0-84A1F7A7EF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C9BA3-CFD0-5FB8-C03E-1D45327F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" y="2776217"/>
            <a:ext cx="9334800" cy="1305566"/>
          </a:xfrm>
          <a:prstGeom prst="rect">
            <a:avLst/>
          </a:prstGeom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BA36C85C-4D4F-47DD-2D19-7186B989AF94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Chebotar et al., “Closing the Sim-to-Real Loop:  Adapting Simulation Randomization with Real World Experience”,   ICRA, 8973-8979 (2019)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37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814C-EDF7-617C-2345-D04D0697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Learned Reward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572CA-E484-1DB0-06F4-31C895E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33E16-B0C9-3D61-7080-E70B7A54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F234D8-9F03-0FE3-B6E3-3F82C767C1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54480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CFBA-C807-03B3-827F-315CFAA2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Inverse Reinforcement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1F113-9A9D-5A6D-C797-4C48A258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0447F-0841-74AA-E2D1-A6BF9002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B57B9A-02B5-3B26-9D86-98772523FA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Datum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5C412-3BDC-6F0E-1D31-EF093C73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2018209"/>
            <a:ext cx="3707659" cy="2797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CA6B4-CFE2-21A6-8AEF-DA224F97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920" y="2018209"/>
            <a:ext cx="3719080" cy="2797597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8021750B-EBF9-02F1-934D-1781E17FF5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01390" y="3364781"/>
            <a:ext cx="68203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E9E2F2-8D25-961F-9BB2-A513A555A45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Ng et al., “Algorithms for Inverse Reinforcement Learning”, ICML, 663-670 (2000)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9D21-27A4-F755-549F-727E1EC5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F951B-10E7-DC52-1540-DD77EE11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FA64-7516-8BFA-2952-E8A4F065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37C190-CCD0-3272-FD31-EED15022C8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Datum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906B2F-8CB0-4C1D-8820-C3FA9A1EAF25}"/>
                  </a:ext>
                </a:extLst>
              </p:cNvPr>
              <p:cNvSpPr/>
              <p:nvPr/>
            </p:nvSpPr>
            <p:spPr>
              <a:xfrm>
                <a:off x="1240212" y="4358075"/>
                <a:ext cx="1311215" cy="55311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906B2F-8CB0-4C1D-8820-C3FA9A1EA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12" y="4358075"/>
                <a:ext cx="1311215" cy="55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C65531-2C37-72F9-50AF-0A0DC6BBA4B1}"/>
              </a:ext>
            </a:extLst>
          </p:cNvPr>
          <p:cNvCxnSpPr>
            <a:cxnSpLocks/>
          </p:cNvCxnSpPr>
          <p:nvPr/>
        </p:nvCxnSpPr>
        <p:spPr>
          <a:xfrm>
            <a:off x="3078405" y="2404016"/>
            <a:ext cx="764340" cy="0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D75453-9660-199B-A7E3-73EB3EAC087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842745" y="2404016"/>
            <a:ext cx="0" cy="66843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E39AB3-7AB3-D5F4-D565-B5C28F0CAB62}"/>
              </a:ext>
            </a:extLst>
          </p:cNvPr>
          <p:cNvSpPr/>
          <p:nvPr/>
        </p:nvSpPr>
        <p:spPr>
          <a:xfrm>
            <a:off x="3126001" y="3072453"/>
            <a:ext cx="1433487" cy="553110"/>
          </a:xfrm>
          <a:prstGeom prst="rect">
            <a:avLst/>
          </a:prstGeom>
          <a:solidFill>
            <a:srgbClr val="F3CF74"/>
          </a:solidFill>
          <a:ln>
            <a:solidFill>
              <a:srgbClr val="EFB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151BA1-40D6-C1AC-01DE-C22433565C62}"/>
                  </a:ext>
                </a:extLst>
              </p:cNvPr>
              <p:cNvSpPr/>
              <p:nvPr/>
            </p:nvSpPr>
            <p:spPr>
              <a:xfrm>
                <a:off x="5134062" y="3076870"/>
                <a:ext cx="1256737" cy="553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Discriminator Score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151BA1-40D6-C1AC-01DE-C22433565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62" y="3076870"/>
                <a:ext cx="1256737" cy="55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CD228-C48C-1A8E-4923-910F5788718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59488" y="3349008"/>
            <a:ext cx="574574" cy="441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18002-122A-BD24-2CF0-0B7788A25C23}"/>
                  </a:ext>
                </a:extLst>
              </p:cNvPr>
              <p:cNvSpPr/>
              <p:nvPr/>
            </p:nvSpPr>
            <p:spPr>
              <a:xfrm>
                <a:off x="6965372" y="3072453"/>
                <a:ext cx="2331723" cy="553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Reward Function</a:t>
                </a:r>
                <a:br>
                  <a:rPr lang="en-US" sz="1200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18002-122A-BD24-2CF0-0B7788A25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72" y="3072453"/>
                <a:ext cx="2331723" cy="55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029BF0-A1D9-EF26-CE7A-25B8D6AF95D0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6390799" y="3349008"/>
            <a:ext cx="574573" cy="441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9FC9F2-F243-EA23-4F1C-F19EEE3A2F7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95821" y="3349007"/>
            <a:ext cx="0" cy="1009067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3D0A52-9BE4-3D53-2A16-A34E194842E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895820" y="3349007"/>
            <a:ext cx="1230181" cy="1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AEFABEC-347B-B8D2-9359-61F357EE9ADA}"/>
              </a:ext>
            </a:extLst>
          </p:cNvPr>
          <p:cNvSpPr txBox="1"/>
          <p:nvPr/>
        </p:nvSpPr>
        <p:spPr>
          <a:xfrm>
            <a:off x="3297324" y="2156583"/>
            <a:ext cx="152762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Real Trajectories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DE8217-4421-729A-064F-B94435DE1B6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131233" y="3625563"/>
            <a:ext cx="0" cy="1009066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7478AF-EB65-40BF-E162-F97FF29C24D2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551427" y="4634630"/>
            <a:ext cx="5579806" cy="0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95FC0FB-C2C8-1109-344E-600E1B909259}"/>
              </a:ext>
            </a:extLst>
          </p:cNvPr>
          <p:cNvSpPr txBox="1"/>
          <p:nvPr/>
        </p:nvSpPr>
        <p:spPr>
          <a:xfrm>
            <a:off x="5848091" y="4617137"/>
            <a:ext cx="152762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Used for training</a:t>
            </a:r>
          </a:p>
        </p:txBody>
      </p:sp>
      <p:pic>
        <p:nvPicPr>
          <p:cNvPr id="76" name="Graphic 75" descr="Earth globe: Africa and Europe with solid fill">
            <a:extLst>
              <a:ext uri="{FF2B5EF4-FFF2-40B4-BE49-F238E27FC236}">
                <a16:creationId xmlns:a16="http://schemas.microsoft.com/office/drawing/2014/main" id="{6033FF51-81C5-CCE5-A73B-DF580C912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6063" y="19468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5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46FE-8CE2-61B3-165E-10C7FD9A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Preference-based RL (</a:t>
            </a:r>
            <a:r>
              <a:rPr lang="en-US" dirty="0" err="1"/>
              <a:t>PbRL</a:t>
            </a:r>
            <a:r>
              <a:rPr lang="en-US" dirty="0"/>
              <a:t>) is used to determine an unknown reward function.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61F97-7FDD-5F23-B1C6-05E46B80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DA137-8030-C668-F5DA-300E4736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BD2B20-D27B-A035-3451-A492375676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5811868-B508-CC30-DB59-14279CD86C61}"/>
              </a:ext>
            </a:extLst>
          </p:cNvPr>
          <p:cNvGrpSpPr/>
          <p:nvPr/>
        </p:nvGrpSpPr>
        <p:grpSpPr>
          <a:xfrm>
            <a:off x="1638869" y="1807934"/>
            <a:ext cx="6628263" cy="3946541"/>
            <a:chOff x="433628" y="1310400"/>
            <a:chExt cx="6628263" cy="3946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BCB74A2-9C63-06FD-583D-F8FDD868BB9C}"/>
                    </a:ext>
                  </a:extLst>
                </p:cNvPr>
                <p:cNvSpPr/>
                <p:nvPr/>
              </p:nvSpPr>
              <p:spPr>
                <a:xfrm>
                  <a:off x="1428750" y="1310400"/>
                  <a:ext cx="1600200" cy="41838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+mj-lt"/>
                    </a:rPr>
                    <a:t>Policy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BCB74A2-9C63-06FD-583D-F8FDD868B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750" y="1310400"/>
                  <a:ext cx="1600200" cy="4183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79906E-3FA7-CC1D-6FE1-AE5F6BD0B959}"/>
                </a:ext>
              </a:extLst>
            </p:cNvPr>
            <p:cNvSpPr/>
            <p:nvPr/>
          </p:nvSpPr>
          <p:spPr>
            <a:xfrm>
              <a:off x="1428750" y="2276551"/>
              <a:ext cx="1600200" cy="41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200" dirty="0">
                  <a:latin typeface="+mj-lt"/>
                </a:rPr>
                <a:t>Environment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1A05E7-E3A7-A34E-AC82-C05D36795E15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2339340"/>
              <a:ext cx="398145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289E2F-FA4D-C739-D2F2-62CB244703F3}"/>
                </a:ext>
              </a:extLst>
            </p:cNvPr>
            <p:cNvCxnSpPr>
              <a:cxnSpLocks/>
            </p:cNvCxnSpPr>
            <p:nvPr/>
          </p:nvCxnSpPr>
          <p:spPr>
            <a:xfrm>
              <a:off x="3427095" y="3894388"/>
              <a:ext cx="245745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83F4EC-5879-6F67-04A3-0D9DDA2C1AFC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1615440"/>
              <a:ext cx="398145" cy="0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4DB4A45-E0FD-F6CC-4EBF-D11D88B1F5A5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1432560"/>
              <a:ext cx="643890" cy="0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BDA5EA-D33E-87EE-4F11-434B9F748018}"/>
                </a:ext>
              </a:extLst>
            </p:cNvPr>
            <p:cNvCxnSpPr>
              <a:cxnSpLocks/>
            </p:cNvCxnSpPr>
            <p:nvPr/>
          </p:nvCxnSpPr>
          <p:spPr>
            <a:xfrm>
              <a:off x="3427095" y="1615440"/>
              <a:ext cx="0" cy="72390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ADE960-9DC1-78D1-5BF1-10CF26A9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672840" y="1432560"/>
              <a:ext cx="0" cy="2461828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ACAC8B8-A27A-F2D8-B61F-BDA1CCB638A3}"/>
                    </a:ext>
                  </a:extLst>
                </p:cNvPr>
                <p:cNvSpPr txBox="1"/>
                <p:nvPr/>
              </p:nvSpPr>
              <p:spPr>
                <a:xfrm>
                  <a:off x="433628" y="1869896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ACAC8B8-A27A-F2D8-B61F-BDA1CCB63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28" y="1869896"/>
                  <a:ext cx="1058619" cy="279180"/>
                </a:xfrm>
                <a:prstGeom prst="rect">
                  <a:avLst/>
                </a:prstGeom>
                <a:blipFill>
                  <a:blip r:embed="rId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196F776-D629-401E-95D2-3541021A4395}"/>
                    </a:ext>
                  </a:extLst>
                </p:cNvPr>
                <p:cNvSpPr txBox="1"/>
                <p:nvPr/>
              </p:nvSpPr>
              <p:spPr>
                <a:xfrm>
                  <a:off x="2614221" y="1869896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196F776-D629-401E-95D2-3541021A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21" y="1869896"/>
                  <a:ext cx="1058619" cy="279180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A798A7-B4D5-65DE-8129-E871827F00E2}"/>
                    </a:ext>
                  </a:extLst>
                </p:cNvPr>
                <p:cNvSpPr txBox="1"/>
                <p:nvPr/>
              </p:nvSpPr>
              <p:spPr>
                <a:xfrm>
                  <a:off x="3638358" y="3186243"/>
                  <a:ext cx="1058620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A798A7-B4D5-65DE-8129-E871827F0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358" y="3186243"/>
                  <a:ext cx="1058620" cy="279180"/>
                </a:xfrm>
                <a:prstGeom prst="rect">
                  <a:avLst/>
                </a:prstGeom>
                <a:blipFill>
                  <a:blip r:embed="rId6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D0DD85F-EFA5-1700-531A-F8461FBBBD2E}"/>
                </a:ext>
              </a:extLst>
            </p:cNvPr>
            <p:cNvGrpSpPr/>
            <p:nvPr/>
          </p:nvGrpSpPr>
          <p:grpSpPr>
            <a:xfrm>
              <a:off x="1456868" y="3452455"/>
              <a:ext cx="1825118" cy="883866"/>
              <a:chOff x="6418026" y="1571056"/>
              <a:chExt cx="1825118" cy="88386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7330906-BD1F-F1CC-B497-B5ACC6C9E581}"/>
                  </a:ext>
                </a:extLst>
              </p:cNvPr>
              <p:cNvGrpSpPr/>
              <p:nvPr/>
            </p:nvGrpSpPr>
            <p:grpSpPr>
              <a:xfrm>
                <a:off x="6828585" y="1691568"/>
                <a:ext cx="182880" cy="642843"/>
                <a:chOff x="5645372" y="1839547"/>
                <a:chExt cx="182880" cy="642843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04F6907-F9F1-1C98-BD99-9F778CBFCADB}"/>
                    </a:ext>
                  </a:extLst>
                </p:cNvPr>
                <p:cNvSpPr/>
                <p:nvPr/>
              </p:nvSpPr>
              <p:spPr>
                <a:xfrm>
                  <a:off x="5645372" y="1839547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0C6117A-D3CA-456A-0FFD-4A0692E053AD}"/>
                    </a:ext>
                  </a:extLst>
                </p:cNvPr>
                <p:cNvSpPr/>
                <p:nvPr/>
              </p:nvSpPr>
              <p:spPr>
                <a:xfrm>
                  <a:off x="5645372" y="206952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EDA6D35-EA2B-09B0-6E5B-00C2B3BD596F}"/>
                    </a:ext>
                  </a:extLst>
                </p:cNvPr>
                <p:cNvSpPr/>
                <p:nvPr/>
              </p:nvSpPr>
              <p:spPr>
                <a:xfrm>
                  <a:off x="5645372" y="2299510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EF35B1E-1BA5-C3DA-5077-45E4A7CC9E47}"/>
                  </a:ext>
                </a:extLst>
              </p:cNvPr>
              <p:cNvGrpSpPr/>
              <p:nvPr/>
            </p:nvGrpSpPr>
            <p:grpSpPr>
              <a:xfrm>
                <a:off x="7239144" y="1571056"/>
                <a:ext cx="182880" cy="883866"/>
                <a:chOff x="6050281" y="1707948"/>
                <a:chExt cx="182880" cy="883866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F1FFB19F-7B49-4C1F-2B0E-670E0C125B06}"/>
                    </a:ext>
                  </a:extLst>
                </p:cNvPr>
                <p:cNvSpPr/>
                <p:nvPr/>
              </p:nvSpPr>
              <p:spPr>
                <a:xfrm>
                  <a:off x="6050281" y="1948971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7C3AF00-5164-4BB4-8E42-F11BFC2B4896}"/>
                    </a:ext>
                  </a:extLst>
                </p:cNvPr>
                <p:cNvSpPr/>
                <p:nvPr/>
              </p:nvSpPr>
              <p:spPr>
                <a:xfrm>
                  <a:off x="6050281" y="217895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010B445-87DA-8E7C-6C7D-54E9C8276781}"/>
                    </a:ext>
                  </a:extLst>
                </p:cNvPr>
                <p:cNvSpPr/>
                <p:nvPr/>
              </p:nvSpPr>
              <p:spPr>
                <a:xfrm>
                  <a:off x="6050281" y="2408934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5A9CFAF1-3311-4CA3-4C7F-5DAB9ED3F7CC}"/>
                    </a:ext>
                  </a:extLst>
                </p:cNvPr>
                <p:cNvSpPr/>
                <p:nvPr/>
              </p:nvSpPr>
              <p:spPr>
                <a:xfrm>
                  <a:off x="6050281" y="170794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F7E696A-5FA0-0CA6-57AE-4B920938662A}"/>
                  </a:ext>
                </a:extLst>
              </p:cNvPr>
              <p:cNvCxnSpPr>
                <a:stCxn id="55" idx="7"/>
                <a:endCxn id="56" idx="2"/>
              </p:cNvCxnSpPr>
              <p:nvPr/>
            </p:nvCxnSpPr>
            <p:spPr>
              <a:xfrm flipV="1">
                <a:off x="6574124" y="1783008"/>
                <a:ext cx="254461" cy="290698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55488B2-A314-E619-89DB-6818F719E26B}"/>
                  </a:ext>
                </a:extLst>
              </p:cNvPr>
              <p:cNvCxnSpPr>
                <a:stCxn id="55" idx="6"/>
                <a:endCxn id="57" idx="2"/>
              </p:cNvCxnSpPr>
              <p:nvPr/>
            </p:nvCxnSpPr>
            <p:spPr>
              <a:xfrm flipV="1">
                <a:off x="6600906" y="2012990"/>
                <a:ext cx="227679" cy="12537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88FE986-EA4C-C7B5-CEEC-49D9F33261A5}"/>
                  </a:ext>
                </a:extLst>
              </p:cNvPr>
              <p:cNvCxnSpPr>
                <a:stCxn id="55" idx="5"/>
                <a:endCxn id="58" idx="2"/>
              </p:cNvCxnSpPr>
              <p:nvPr/>
            </p:nvCxnSpPr>
            <p:spPr>
              <a:xfrm>
                <a:off x="6574124" y="2203022"/>
                <a:ext cx="254461" cy="39949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0F2ECBC-B4E3-BB72-0552-D9956B3348B0}"/>
                  </a:ext>
                </a:extLst>
              </p:cNvPr>
              <p:cNvGrpSpPr/>
              <p:nvPr/>
            </p:nvGrpSpPr>
            <p:grpSpPr>
              <a:xfrm>
                <a:off x="7649703" y="1691568"/>
                <a:ext cx="182880" cy="642843"/>
                <a:chOff x="5645372" y="1839547"/>
                <a:chExt cx="182880" cy="642843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C58B0F8-CCC6-0725-04DD-B6B343F0DD8B}"/>
                    </a:ext>
                  </a:extLst>
                </p:cNvPr>
                <p:cNvSpPr/>
                <p:nvPr/>
              </p:nvSpPr>
              <p:spPr>
                <a:xfrm>
                  <a:off x="5645372" y="1839547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7DEDC31-CFD2-ABC6-41CA-D3A9EA38846A}"/>
                    </a:ext>
                  </a:extLst>
                </p:cNvPr>
                <p:cNvSpPr/>
                <p:nvPr/>
              </p:nvSpPr>
              <p:spPr>
                <a:xfrm>
                  <a:off x="5645372" y="206952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1A45372-F89E-060F-5A68-D7539BE59DA8}"/>
                    </a:ext>
                  </a:extLst>
                </p:cNvPr>
                <p:cNvSpPr/>
                <p:nvPr/>
              </p:nvSpPr>
              <p:spPr>
                <a:xfrm>
                  <a:off x="5645372" y="2299510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B5B1A02-15EC-584E-43CD-5280CED4F11F}"/>
                  </a:ext>
                </a:extLst>
              </p:cNvPr>
              <p:cNvSpPr/>
              <p:nvPr/>
            </p:nvSpPr>
            <p:spPr>
              <a:xfrm>
                <a:off x="8060264" y="19215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dirty="0">
                  <a:latin typeface="+mn-lt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B3DDE00-4036-5B84-E22F-59E1BD95A8C2}"/>
                  </a:ext>
                </a:extLst>
              </p:cNvPr>
              <p:cNvCxnSpPr>
                <a:cxnSpLocks/>
                <a:stCxn id="56" idx="7"/>
                <a:endCxn id="62" idx="2"/>
              </p:cNvCxnSpPr>
              <p:nvPr/>
            </p:nvCxnSpPr>
            <p:spPr>
              <a:xfrm flipV="1">
                <a:off x="6984683" y="1662496"/>
                <a:ext cx="254461" cy="5585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289EA3D-6EAC-5D7F-6B32-84EFED3C72C5}"/>
                  </a:ext>
                </a:extLst>
              </p:cNvPr>
              <p:cNvCxnSpPr>
                <a:cxnSpLocks/>
                <a:stCxn id="56" idx="6"/>
                <a:endCxn id="59" idx="2"/>
              </p:cNvCxnSpPr>
              <p:nvPr/>
            </p:nvCxnSpPr>
            <p:spPr>
              <a:xfrm>
                <a:off x="7011465" y="1783008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1E1632-0676-361B-792E-C5BE4DCA7993}"/>
                  </a:ext>
                </a:extLst>
              </p:cNvPr>
              <p:cNvCxnSpPr>
                <a:cxnSpLocks/>
                <a:stCxn id="56" idx="5"/>
                <a:endCxn id="60" idx="2"/>
              </p:cNvCxnSpPr>
              <p:nvPr/>
            </p:nvCxnSpPr>
            <p:spPr>
              <a:xfrm>
                <a:off x="6984683" y="1847666"/>
                <a:ext cx="254461" cy="28583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96F553B-4FD8-A634-DB65-B1BEC574E812}"/>
                  </a:ext>
                </a:extLst>
              </p:cNvPr>
              <p:cNvCxnSpPr>
                <a:cxnSpLocks/>
                <a:stCxn id="56" idx="5"/>
                <a:endCxn id="61" idx="2"/>
              </p:cNvCxnSpPr>
              <p:nvPr/>
            </p:nvCxnSpPr>
            <p:spPr>
              <a:xfrm>
                <a:off x="6984683" y="1847666"/>
                <a:ext cx="254461" cy="51581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661E4B5-52DC-FD51-1B5A-01C5DF4C7BEB}"/>
                  </a:ext>
                </a:extLst>
              </p:cNvPr>
              <p:cNvCxnSpPr>
                <a:stCxn id="57" idx="7"/>
                <a:endCxn id="62" idx="2"/>
              </p:cNvCxnSpPr>
              <p:nvPr/>
            </p:nvCxnSpPr>
            <p:spPr>
              <a:xfrm flipV="1">
                <a:off x="6984683" y="1662496"/>
                <a:ext cx="254461" cy="28583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F48ECA9-F95F-B58D-0917-B3662D7D1097}"/>
                  </a:ext>
                </a:extLst>
              </p:cNvPr>
              <p:cNvCxnSpPr>
                <a:stCxn id="57" idx="6"/>
                <a:endCxn id="59" idx="2"/>
              </p:cNvCxnSpPr>
              <p:nvPr/>
            </p:nvCxnSpPr>
            <p:spPr>
              <a:xfrm flipV="1">
                <a:off x="7011465" y="1903519"/>
                <a:ext cx="227679" cy="10947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791C8-9AC1-7EAE-E7CC-7162A01CDB3E}"/>
                  </a:ext>
                </a:extLst>
              </p:cNvPr>
              <p:cNvCxnSpPr>
                <a:stCxn id="57" idx="6"/>
                <a:endCxn id="60" idx="2"/>
              </p:cNvCxnSpPr>
              <p:nvPr/>
            </p:nvCxnSpPr>
            <p:spPr>
              <a:xfrm>
                <a:off x="7011465" y="2012990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5614223-30F3-7179-F149-98214E7DAE37}"/>
                  </a:ext>
                </a:extLst>
              </p:cNvPr>
              <p:cNvCxnSpPr>
                <a:stCxn id="57" idx="5"/>
                <a:endCxn id="61" idx="2"/>
              </p:cNvCxnSpPr>
              <p:nvPr/>
            </p:nvCxnSpPr>
            <p:spPr>
              <a:xfrm>
                <a:off x="6984683" y="2077648"/>
                <a:ext cx="254461" cy="28583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73A8E44-22F8-4580-5D33-6E2235D3B72D}"/>
                  </a:ext>
                </a:extLst>
              </p:cNvPr>
              <p:cNvCxnSpPr>
                <a:stCxn id="58" idx="7"/>
                <a:endCxn id="62" idx="2"/>
              </p:cNvCxnSpPr>
              <p:nvPr/>
            </p:nvCxnSpPr>
            <p:spPr>
              <a:xfrm flipV="1">
                <a:off x="6984683" y="1662496"/>
                <a:ext cx="254461" cy="515817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6031EB-3307-0725-F9B6-7F2A783CB735}"/>
                  </a:ext>
                </a:extLst>
              </p:cNvPr>
              <p:cNvCxnSpPr>
                <a:stCxn id="58" idx="7"/>
                <a:endCxn id="59" idx="2"/>
              </p:cNvCxnSpPr>
              <p:nvPr/>
            </p:nvCxnSpPr>
            <p:spPr>
              <a:xfrm flipV="1">
                <a:off x="6984683" y="1903519"/>
                <a:ext cx="254461" cy="27479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4C76565-2BEA-B1D4-4E0A-944C3E697384}"/>
                  </a:ext>
                </a:extLst>
              </p:cNvPr>
              <p:cNvCxnSpPr>
                <a:stCxn id="58" idx="6"/>
                <a:endCxn id="60" idx="2"/>
              </p:cNvCxnSpPr>
              <p:nvPr/>
            </p:nvCxnSpPr>
            <p:spPr>
              <a:xfrm flipV="1">
                <a:off x="7011465" y="2133501"/>
                <a:ext cx="227679" cy="10947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C042615-B402-926B-25AD-1CB509BB36C7}"/>
                  </a:ext>
                </a:extLst>
              </p:cNvPr>
              <p:cNvCxnSpPr>
                <a:stCxn id="58" idx="5"/>
                <a:endCxn id="61" idx="2"/>
              </p:cNvCxnSpPr>
              <p:nvPr/>
            </p:nvCxnSpPr>
            <p:spPr>
              <a:xfrm>
                <a:off x="6984683" y="2307629"/>
                <a:ext cx="254461" cy="5585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7B54BD-7B6F-634E-4A56-797EB7BD95D4}"/>
                  </a:ext>
                </a:extLst>
              </p:cNvPr>
              <p:cNvCxnSpPr>
                <a:cxnSpLocks/>
                <a:stCxn id="62" idx="6"/>
                <a:endCxn id="72" idx="1"/>
              </p:cNvCxnSpPr>
              <p:nvPr/>
            </p:nvCxnSpPr>
            <p:spPr>
              <a:xfrm>
                <a:off x="7422024" y="1662496"/>
                <a:ext cx="254461" cy="5585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8FFCE16-4112-7BD1-E16D-F30D3081B596}"/>
                  </a:ext>
                </a:extLst>
              </p:cNvPr>
              <p:cNvCxnSpPr>
                <a:stCxn id="62" idx="5"/>
                <a:endCxn id="73" idx="2"/>
              </p:cNvCxnSpPr>
              <p:nvPr/>
            </p:nvCxnSpPr>
            <p:spPr>
              <a:xfrm>
                <a:off x="7395242" y="1727154"/>
                <a:ext cx="254461" cy="28583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C880751-17EB-89A5-8D65-13663C3226D6}"/>
                  </a:ext>
                </a:extLst>
              </p:cNvPr>
              <p:cNvCxnSpPr>
                <a:stCxn id="62" idx="5"/>
                <a:endCxn id="74" idx="2"/>
              </p:cNvCxnSpPr>
              <p:nvPr/>
            </p:nvCxnSpPr>
            <p:spPr>
              <a:xfrm>
                <a:off x="7395242" y="1727154"/>
                <a:ext cx="254461" cy="515817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75A3E76-9E4D-9C36-073C-35AF49E113FD}"/>
                  </a:ext>
                </a:extLst>
              </p:cNvPr>
              <p:cNvCxnSpPr>
                <a:cxnSpLocks/>
                <a:stCxn id="59" idx="7"/>
                <a:endCxn id="72" idx="1"/>
              </p:cNvCxnSpPr>
              <p:nvPr/>
            </p:nvCxnSpPr>
            <p:spPr>
              <a:xfrm flipV="1">
                <a:off x="7395242" y="1718350"/>
                <a:ext cx="281243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7EB77E1-1B75-ABE4-7C49-4F23743A1529}"/>
                  </a:ext>
                </a:extLst>
              </p:cNvPr>
              <p:cNvCxnSpPr>
                <a:stCxn id="59" idx="6"/>
                <a:endCxn id="73" idx="2"/>
              </p:cNvCxnSpPr>
              <p:nvPr/>
            </p:nvCxnSpPr>
            <p:spPr>
              <a:xfrm>
                <a:off x="7422024" y="1903519"/>
                <a:ext cx="227679" cy="10947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3C330BC-03EE-4989-E5BF-E217A051240A}"/>
                  </a:ext>
                </a:extLst>
              </p:cNvPr>
              <p:cNvCxnSpPr>
                <a:stCxn id="59" idx="5"/>
                <a:endCxn id="74" idx="2"/>
              </p:cNvCxnSpPr>
              <p:nvPr/>
            </p:nvCxnSpPr>
            <p:spPr>
              <a:xfrm>
                <a:off x="7395242" y="1968177"/>
                <a:ext cx="254461" cy="27479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CF4A75D-5039-E1CE-0136-FB102E4C7974}"/>
                  </a:ext>
                </a:extLst>
              </p:cNvPr>
              <p:cNvCxnSpPr>
                <a:stCxn id="60" idx="7"/>
                <a:endCxn id="72" idx="2"/>
              </p:cNvCxnSpPr>
              <p:nvPr/>
            </p:nvCxnSpPr>
            <p:spPr>
              <a:xfrm flipV="1">
                <a:off x="7395242" y="1783008"/>
                <a:ext cx="254461" cy="28583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30CAFB1-E2AB-D6C9-E7F4-AC29783FD0A1}"/>
                  </a:ext>
                </a:extLst>
              </p:cNvPr>
              <p:cNvCxnSpPr>
                <a:stCxn id="60" idx="6"/>
                <a:endCxn id="73" idx="2"/>
              </p:cNvCxnSpPr>
              <p:nvPr/>
            </p:nvCxnSpPr>
            <p:spPr>
              <a:xfrm flipV="1">
                <a:off x="7422024" y="2012990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BC6B065-5F7A-EF18-B204-9096672F7F87}"/>
                  </a:ext>
                </a:extLst>
              </p:cNvPr>
              <p:cNvCxnSpPr>
                <a:cxnSpLocks/>
                <a:stCxn id="60" idx="5"/>
                <a:endCxn id="74" idx="3"/>
              </p:cNvCxnSpPr>
              <p:nvPr/>
            </p:nvCxnSpPr>
            <p:spPr>
              <a:xfrm>
                <a:off x="7395242" y="2198159"/>
                <a:ext cx="281243" cy="10947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C7C73D0-1758-DD52-D636-7A477841BE44}"/>
                  </a:ext>
                </a:extLst>
              </p:cNvPr>
              <p:cNvCxnSpPr>
                <a:stCxn id="61" idx="7"/>
                <a:endCxn id="72" idx="2"/>
              </p:cNvCxnSpPr>
              <p:nvPr/>
            </p:nvCxnSpPr>
            <p:spPr>
              <a:xfrm flipV="1">
                <a:off x="7395242" y="1783008"/>
                <a:ext cx="254461" cy="51581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14241CC-1528-3CE4-B693-1571CBA20119}"/>
                  </a:ext>
                </a:extLst>
              </p:cNvPr>
              <p:cNvCxnSpPr>
                <a:stCxn id="61" idx="7"/>
                <a:endCxn id="73" idx="2"/>
              </p:cNvCxnSpPr>
              <p:nvPr/>
            </p:nvCxnSpPr>
            <p:spPr>
              <a:xfrm flipV="1">
                <a:off x="7395242" y="2012990"/>
                <a:ext cx="254461" cy="28583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239C0DD-C5A7-1CAC-715A-BBF094B6FB2A}"/>
                  </a:ext>
                </a:extLst>
              </p:cNvPr>
              <p:cNvCxnSpPr>
                <a:cxnSpLocks/>
                <a:stCxn id="61" idx="6"/>
                <a:endCxn id="74" idx="3"/>
              </p:cNvCxnSpPr>
              <p:nvPr/>
            </p:nvCxnSpPr>
            <p:spPr>
              <a:xfrm flipV="1">
                <a:off x="7422024" y="2307629"/>
                <a:ext cx="254461" cy="5585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420740B-D116-3C7A-6513-E71C54E3B33D}"/>
                  </a:ext>
                </a:extLst>
              </p:cNvPr>
              <p:cNvCxnSpPr>
                <a:stCxn id="72" idx="6"/>
                <a:endCxn id="78" idx="1"/>
              </p:cNvCxnSpPr>
              <p:nvPr/>
            </p:nvCxnSpPr>
            <p:spPr>
              <a:xfrm>
                <a:off x="7832583" y="1783008"/>
                <a:ext cx="254463" cy="16532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110FA19-3D3B-2215-37F2-BE44B813B6A2}"/>
                  </a:ext>
                </a:extLst>
              </p:cNvPr>
              <p:cNvCxnSpPr>
                <a:stCxn id="73" idx="6"/>
                <a:endCxn id="78" idx="2"/>
              </p:cNvCxnSpPr>
              <p:nvPr/>
            </p:nvCxnSpPr>
            <p:spPr>
              <a:xfrm flipV="1">
                <a:off x="7832583" y="2012989"/>
                <a:ext cx="227681" cy="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8053A116-EACD-EE63-854D-D52CF2F4BA55}"/>
                  </a:ext>
                </a:extLst>
              </p:cNvPr>
              <p:cNvCxnSpPr>
                <a:cxnSpLocks/>
                <a:stCxn id="74" idx="6"/>
                <a:endCxn id="78" idx="3"/>
              </p:cNvCxnSpPr>
              <p:nvPr/>
            </p:nvCxnSpPr>
            <p:spPr>
              <a:xfrm flipV="1">
                <a:off x="7832583" y="2077647"/>
                <a:ext cx="254463" cy="16532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BECAF27-4762-3111-FADC-22EF81E5406A}"/>
                  </a:ext>
                </a:extLst>
              </p:cNvPr>
              <p:cNvGrpSpPr/>
              <p:nvPr/>
            </p:nvGrpSpPr>
            <p:grpSpPr>
              <a:xfrm>
                <a:off x="6418026" y="1796175"/>
                <a:ext cx="182880" cy="433629"/>
                <a:chOff x="6418026" y="1786936"/>
                <a:chExt cx="182880" cy="43362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7307F5A-7BB7-CD3D-D5FB-AB6E28974E97}"/>
                    </a:ext>
                  </a:extLst>
                </p:cNvPr>
                <p:cNvSpPr/>
                <p:nvPr/>
              </p:nvSpPr>
              <p:spPr>
                <a:xfrm>
                  <a:off x="6418026" y="2037685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F4FCFFD5-9190-41D2-C1D3-71853172CB3D}"/>
                    </a:ext>
                  </a:extLst>
                </p:cNvPr>
                <p:cNvSpPr/>
                <p:nvPr/>
              </p:nvSpPr>
              <p:spPr>
                <a:xfrm>
                  <a:off x="6418026" y="1786936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C48971D-55CE-2632-BBAC-5EA08354AFDA}"/>
                  </a:ext>
                </a:extLst>
              </p:cNvPr>
              <p:cNvCxnSpPr>
                <a:stCxn id="158" idx="7"/>
                <a:endCxn id="56" idx="2"/>
              </p:cNvCxnSpPr>
              <p:nvPr/>
            </p:nvCxnSpPr>
            <p:spPr>
              <a:xfrm flipV="1">
                <a:off x="6574124" y="1783008"/>
                <a:ext cx="254461" cy="39949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B9F3CE9-D666-59B3-A2C1-21F1D1A414F1}"/>
                  </a:ext>
                </a:extLst>
              </p:cNvPr>
              <p:cNvCxnSpPr>
                <a:stCxn id="158" idx="6"/>
                <a:endCxn id="57" idx="2"/>
              </p:cNvCxnSpPr>
              <p:nvPr/>
            </p:nvCxnSpPr>
            <p:spPr>
              <a:xfrm>
                <a:off x="6600906" y="1887615"/>
                <a:ext cx="227679" cy="12537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1348FAA-5EA9-DC52-62E9-95D56736B67A}"/>
                  </a:ext>
                </a:extLst>
              </p:cNvPr>
              <p:cNvCxnSpPr>
                <a:stCxn id="158" idx="5"/>
                <a:endCxn id="58" idx="2"/>
              </p:cNvCxnSpPr>
              <p:nvPr/>
            </p:nvCxnSpPr>
            <p:spPr>
              <a:xfrm>
                <a:off x="6574124" y="1952273"/>
                <a:ext cx="254461" cy="290698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3AF0050-DAAD-640B-F278-63AB5D57C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587" y="1552514"/>
              <a:ext cx="5899" cy="2341874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9FB8C41-8B6F-6A3D-8D65-150AD7F997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3894388"/>
              <a:ext cx="21716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335E586-957F-4C16-9021-B5E91D2A18B2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1552514"/>
              <a:ext cx="207111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1D67A1BC-1A8D-B8A0-78AE-69573CCAE7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2465070"/>
              <a:ext cx="21716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D2FC2CF2-5F36-D261-554A-4CE9A58FABB6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228850" y="2694939"/>
              <a:ext cx="0" cy="562989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D2A71AC7-C4B8-14CA-5A69-285B42AA715C}"/>
                    </a:ext>
                  </a:extLst>
                </p:cNvPr>
                <p:cNvSpPr txBox="1"/>
                <p:nvPr/>
              </p:nvSpPr>
              <p:spPr>
                <a:xfrm>
                  <a:off x="2186017" y="2821135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D2A71AC7-C4B8-14CA-5A69-285B42AA7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6017" y="2821135"/>
                  <a:ext cx="1058619" cy="279180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057A578-460E-C517-07AD-2AE96F7D2273}"/>
                </a:ext>
              </a:extLst>
            </p:cNvPr>
            <p:cNvSpPr txBox="1"/>
            <p:nvPr/>
          </p:nvSpPr>
          <p:spPr>
            <a:xfrm>
              <a:off x="1343609" y="4819014"/>
              <a:ext cx="976312" cy="27918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Preference</a:t>
              </a:r>
            </a:p>
          </p:txBody>
        </p:sp>
        <p:sp>
          <p:nvSpPr>
            <p:cNvPr id="197" name="Right Brace 196">
              <a:extLst>
                <a:ext uri="{FF2B5EF4-FFF2-40B4-BE49-F238E27FC236}">
                  <a16:creationId xmlns:a16="http://schemas.microsoft.com/office/drawing/2014/main" id="{43E4F1BB-F237-B856-C79D-DB6B95ACF855}"/>
                </a:ext>
              </a:extLst>
            </p:cNvPr>
            <p:cNvSpPr/>
            <p:nvPr/>
          </p:nvSpPr>
          <p:spPr>
            <a:xfrm>
              <a:off x="3792242" y="1310400"/>
              <a:ext cx="785332" cy="1384539"/>
            </a:xfrm>
            <a:prstGeom prst="rightBrace">
              <a:avLst>
                <a:gd name="adj1" fmla="val 21611"/>
                <a:gd name="adj2" fmla="val 50000"/>
              </a:avLst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6AE523-9241-88F8-C1CD-A60FF99B08D6}"/>
                    </a:ext>
                  </a:extLst>
                </p:cNvPr>
                <p:cNvSpPr txBox="1"/>
                <p:nvPr/>
              </p:nvSpPr>
              <p:spPr>
                <a:xfrm>
                  <a:off x="4650582" y="1885057"/>
                  <a:ext cx="2232086" cy="208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~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𝜏</m:t>
                        </m:r>
                      </m:oMath>
                    </m:oMathPara>
                  </a14:m>
                  <a:endParaRPr lang="en-US" sz="1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6AE523-9241-88F8-C1CD-A60FF99B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582" y="1885057"/>
                  <a:ext cx="2232086" cy="208455"/>
                </a:xfrm>
                <a:prstGeom prst="rect">
                  <a:avLst/>
                </a:prstGeom>
                <a:blipFill>
                  <a:blip r:embed="rId8"/>
                  <a:stretch>
                    <a:fillRect r="-568" b="-2222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DFD2C065-0C32-2A63-54D0-3A5ACEB46E77}"/>
                </a:ext>
              </a:extLst>
            </p:cNvPr>
            <p:cNvGrpSpPr/>
            <p:nvPr/>
          </p:nvGrpSpPr>
          <p:grpSpPr>
            <a:xfrm>
              <a:off x="5150028" y="3315662"/>
              <a:ext cx="1911863" cy="1398476"/>
              <a:chOff x="4869579" y="2912548"/>
              <a:chExt cx="1911863" cy="1398476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CE4B08D4-8E0A-87C0-DEA0-DB7E5F9300A7}"/>
                  </a:ext>
                </a:extLst>
              </p:cNvPr>
              <p:cNvGrpSpPr/>
              <p:nvPr/>
            </p:nvGrpSpPr>
            <p:grpSpPr>
              <a:xfrm>
                <a:off x="5368311" y="2912548"/>
                <a:ext cx="914400" cy="1398476"/>
                <a:chOff x="5340868" y="2912548"/>
                <a:chExt cx="914400" cy="1398476"/>
              </a:xfrm>
            </p:grpSpPr>
            <p:pic>
              <p:nvPicPr>
                <p:cNvPr id="193" name="Graphic 192" descr="Man with solid fill">
                  <a:extLst>
                    <a:ext uri="{FF2B5EF4-FFF2-40B4-BE49-F238E27FC236}">
                      <a16:creationId xmlns:a16="http://schemas.microsoft.com/office/drawing/2014/main" id="{211D28F5-12C6-9D9C-5E0A-A0562FAC2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0868" y="339662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05" name="Graphic 204" descr="Question mark with solid fill">
                  <a:extLst>
                    <a:ext uri="{FF2B5EF4-FFF2-40B4-BE49-F238E27FC236}">
                      <a16:creationId xmlns:a16="http://schemas.microsoft.com/office/drawing/2014/main" id="{2241FC47-C7B4-D17D-9676-77C161FBB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51257" y="2912548"/>
                  <a:ext cx="493623" cy="493623"/>
                </a:xfrm>
                <a:prstGeom prst="rect">
                  <a:avLst/>
                </a:prstGeom>
              </p:spPr>
            </p:pic>
          </p:grpSp>
          <p:pic>
            <p:nvPicPr>
              <p:cNvPr id="207" name="Graphic 206" descr="Close with solid fill">
                <a:extLst>
                  <a:ext uri="{FF2B5EF4-FFF2-40B4-BE49-F238E27FC236}">
                    <a16:creationId xmlns:a16="http://schemas.microsoft.com/office/drawing/2014/main" id="{E0382683-CC4B-90B5-DCF4-1A262261D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24242" y="362522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09" name="Graphic 208" descr="Checkmark with solid fill">
                <a:extLst>
                  <a:ext uri="{FF2B5EF4-FFF2-40B4-BE49-F238E27FC236}">
                    <a16:creationId xmlns:a16="http://schemas.microsoft.com/office/drawing/2014/main" id="{537D72FB-7F85-38A6-E992-79DDE2060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869579" y="3625224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CEC51FED-4D01-A2A2-815C-AF981640C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959" y="2198086"/>
              <a:ext cx="1" cy="988157"/>
            </a:xfrm>
            <a:prstGeom prst="line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48448A2-8493-5648-B2D3-9AD473EF1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959" y="4798500"/>
              <a:ext cx="1" cy="458441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1FBF57B-DC31-6684-2263-B342A34BD29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850" y="5256941"/>
              <a:ext cx="3877109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372AB49-5895-35B3-4E42-4FB0D1970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850" y="4471083"/>
              <a:ext cx="0" cy="78585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5267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63F6-8FB3-F606-0FD2-7B3C1471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Preference-based RL can imitate the perfect reward function with just a few interactions.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7EC9E-533B-D8A4-B28D-C36F1F08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32938-E70D-D3AD-AD2E-78D62F9B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E9BFDA-8AE4-47CB-8FA8-44A01BB309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6AAA3-CFE1-FBF7-59CD-56FBF563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21307"/>
            <a:ext cx="7772400" cy="4119796"/>
          </a:xfrm>
          <a:prstGeom prst="rect">
            <a:avLst/>
          </a:prstGeom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50F79380-6743-0F01-CFFB-D8A965A85D3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</a:t>
            </a:r>
            <a:r>
              <a:rPr lang="en-US" sz="800" dirty="0">
                <a:latin typeface="+mj-lt"/>
                <a:cs typeface="Arial" pitchFamily="34" charset="0"/>
              </a:rPr>
              <a:t>: Christiano </a:t>
            </a:r>
            <a:r>
              <a:rPr lang="en-US" sz="800" noProof="0" dirty="0">
                <a:latin typeface="+mj-lt"/>
                <a:cs typeface="Arial" pitchFamily="34" charset="0"/>
              </a:rPr>
              <a:t>et al., “Deep Reinforcement Learning from Human Preferences”, NIPS, (2017)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85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6B09-5BFA-D6D6-E13F-B6AB2944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… even in real Applications.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56FC3-9C4C-8AF4-A644-514B7CB3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A94F3-8554-C11D-03AB-18927E91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754127-E12E-33A1-664F-B94A49C385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6889C-6F78-CB51-7D71-81FA62CA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" y="1563328"/>
            <a:ext cx="2331615" cy="1817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066C3-B9B2-04CA-A969-D259EC9C0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" y="3931670"/>
            <a:ext cx="2337814" cy="181773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AD20A4-CE81-4015-F3CE-3FFFDF51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224400"/>
              </p:ext>
            </p:extLst>
          </p:nvPr>
        </p:nvGraphicFramePr>
        <p:xfrm>
          <a:off x="3008001" y="1730517"/>
          <a:ext cx="6603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8484">
                  <a:extLst>
                    <a:ext uri="{9D8B030D-6E8A-4147-A177-3AD203B41FA5}">
                      <a16:colId xmlns:a16="http://schemas.microsoft.com/office/drawing/2014/main" val="1981940535"/>
                    </a:ext>
                  </a:extLst>
                </a:gridCol>
                <a:gridCol w="1334182">
                  <a:extLst>
                    <a:ext uri="{9D8B030D-6E8A-4147-A177-3AD203B41FA5}">
                      <a16:colId xmlns:a16="http://schemas.microsoft.com/office/drawing/2014/main" val="2066365156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41878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FLoRA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Fine-Tune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76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Success Rate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5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Near Collision Rate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7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Average Finish Distance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688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8F52625-4062-EE20-FEFE-470EE5AD7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17166"/>
                  </p:ext>
                </p:extLst>
              </p:nvPr>
            </p:nvGraphicFramePr>
            <p:xfrm>
              <a:off x="3008001" y="4284279"/>
              <a:ext cx="6603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8484">
                      <a:extLst>
                        <a:ext uri="{9D8B030D-6E8A-4147-A177-3AD203B41FA5}">
                          <a16:colId xmlns:a16="http://schemas.microsoft.com/office/drawing/2014/main" val="1981940535"/>
                        </a:ext>
                      </a:extLst>
                    </a:gridCol>
                    <a:gridCol w="1334182">
                      <a:extLst>
                        <a:ext uri="{9D8B030D-6E8A-4147-A177-3AD203B41FA5}">
                          <a16:colId xmlns:a16="http://schemas.microsoft.com/office/drawing/2014/main" val="2066365156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418789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latin typeface="+mj-lt"/>
                            </a:rPr>
                            <a:t>FLoRA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Fine-Tune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765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Distance Pushed 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252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Velocity (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+mj-lt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71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8F52625-4062-EE20-FEFE-470EE5AD7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17166"/>
                  </p:ext>
                </p:extLst>
              </p:nvPr>
            </p:nvGraphicFramePr>
            <p:xfrm>
              <a:off x="3008001" y="4284279"/>
              <a:ext cx="6603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8484">
                      <a:extLst>
                        <a:ext uri="{9D8B030D-6E8A-4147-A177-3AD203B41FA5}">
                          <a16:colId xmlns:a16="http://schemas.microsoft.com/office/drawing/2014/main" val="1981940535"/>
                        </a:ext>
                      </a:extLst>
                    </a:gridCol>
                    <a:gridCol w="1334182">
                      <a:extLst>
                        <a:ext uri="{9D8B030D-6E8A-4147-A177-3AD203B41FA5}">
                          <a16:colId xmlns:a16="http://schemas.microsoft.com/office/drawing/2014/main" val="2066365156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418789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latin typeface="+mj-lt"/>
                            </a:rPr>
                            <a:t>FLoRA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Fine-Tune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765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Distance Pushed 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252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10345" r="-11611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71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0973720-30CB-01F5-765C-70E7EA50D87E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</a:t>
            </a:r>
            <a:r>
              <a:rPr lang="en-US" sz="800" dirty="0">
                <a:latin typeface="+mj-lt"/>
                <a:cs typeface="Arial" pitchFamily="34" charset="0"/>
              </a:rPr>
              <a:t>: Marta </a:t>
            </a:r>
            <a:r>
              <a:rPr lang="en-US" sz="800" noProof="0" dirty="0">
                <a:latin typeface="+mj-lt"/>
                <a:cs typeface="Arial" pitchFamily="34" charset="0"/>
              </a:rPr>
              <a:t>et al., “</a:t>
            </a:r>
            <a:r>
              <a:rPr lang="en-US" sz="800" noProof="0" dirty="0" err="1">
                <a:latin typeface="+mj-lt"/>
                <a:cs typeface="Arial" pitchFamily="34" charset="0"/>
              </a:rPr>
              <a:t>FLoRA</a:t>
            </a:r>
            <a:r>
              <a:rPr lang="en-US" sz="800" noProof="0" dirty="0">
                <a:latin typeface="+mj-lt"/>
                <a:cs typeface="Arial" pitchFamily="34" charset="0"/>
              </a:rPr>
              <a:t>: Sample-Efficient Preference-based RL via Low-Rank Style Adaptation of Reward Functions”, (2025)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62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EE50-2DA5-0280-B94E-274D48E7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PbRL</a:t>
            </a:r>
            <a:r>
              <a:rPr lang="en-US" dirty="0"/>
              <a:t> adjusts the reward in detail and precisely.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16235-B33B-8A12-99E7-6893878F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7DF6E-6DF6-59FC-B037-C4EFD93B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5F360A-7B0E-C154-DD6F-9318602C12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9A14C5-DB1B-60CF-6054-CD596EEB5B8A}"/>
              </a:ext>
            </a:extLst>
          </p:cNvPr>
          <p:cNvGrpSpPr/>
          <p:nvPr/>
        </p:nvGrpSpPr>
        <p:grpSpPr>
          <a:xfrm>
            <a:off x="1377746" y="2182659"/>
            <a:ext cx="1491412" cy="2492682"/>
            <a:chOff x="1377746" y="2182659"/>
            <a:chExt cx="1491412" cy="24926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33F2E8-516A-619A-E640-F7E00FC84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552" y="2910041"/>
              <a:ext cx="1447800" cy="1765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B38398-1413-3299-FA9E-7C98918B67C1}"/>
                </a:ext>
              </a:extLst>
            </p:cNvPr>
            <p:cNvSpPr txBox="1"/>
            <p:nvPr/>
          </p:nvSpPr>
          <p:spPr>
            <a:xfrm>
              <a:off x="1377746" y="2182659"/>
              <a:ext cx="1491412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a) Original Reward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64DC7C-FD6A-0117-1C29-464E172B10E8}"/>
              </a:ext>
            </a:extLst>
          </p:cNvPr>
          <p:cNvGrpSpPr/>
          <p:nvPr/>
        </p:nvGrpSpPr>
        <p:grpSpPr>
          <a:xfrm>
            <a:off x="7080454" y="2182659"/>
            <a:ext cx="1447800" cy="2492682"/>
            <a:chOff x="7080454" y="2182659"/>
            <a:chExt cx="1447800" cy="24926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9483A9-07D3-82DE-40DB-14681D31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0454" y="2910041"/>
              <a:ext cx="1447800" cy="1765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3BEC07-A9BC-1211-19C3-F6DF756475EB}"/>
                </a:ext>
              </a:extLst>
            </p:cNvPr>
            <p:cNvSpPr txBox="1"/>
            <p:nvPr/>
          </p:nvSpPr>
          <p:spPr>
            <a:xfrm>
              <a:off x="7391272" y="2182659"/>
              <a:ext cx="826165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c) </a:t>
              </a:r>
              <a:r>
                <a:rPr lang="en-US" sz="1200" dirty="0" err="1">
                  <a:latin typeface="+mj-lt"/>
                  <a:cs typeface="Arial" pitchFamily="34" charset="0"/>
                </a:rPr>
                <a:t>FLoRA</a:t>
              </a:r>
              <a:endParaRPr lang="en-US" sz="1200" dirty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03479-04A3-7888-066A-C1149997DF57}"/>
              </a:ext>
            </a:extLst>
          </p:cNvPr>
          <p:cNvGrpSpPr/>
          <p:nvPr/>
        </p:nvGrpSpPr>
        <p:grpSpPr>
          <a:xfrm>
            <a:off x="4250906" y="2182659"/>
            <a:ext cx="1447800" cy="2492682"/>
            <a:chOff x="4215068" y="2182659"/>
            <a:chExt cx="1447800" cy="24926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AB6147-E61E-2CF4-6CDC-034A0B997314}"/>
                </a:ext>
              </a:extLst>
            </p:cNvPr>
            <p:cNvSpPr txBox="1"/>
            <p:nvPr/>
          </p:nvSpPr>
          <p:spPr>
            <a:xfrm>
              <a:off x="4374402" y="2182659"/>
              <a:ext cx="1129133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b) Fine - Tune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606A63-BB66-D91B-D681-6357BD50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5068" y="2910041"/>
              <a:ext cx="1447800" cy="1765300"/>
            </a:xfrm>
            <a:prstGeom prst="rect">
              <a:avLst/>
            </a:prstGeom>
          </p:spPr>
        </p:pic>
      </p:grpSp>
      <p:sp>
        <p:nvSpPr>
          <p:cNvPr id="3" name="Textfeld 10">
            <a:extLst>
              <a:ext uri="{FF2B5EF4-FFF2-40B4-BE49-F238E27FC236}">
                <a16:creationId xmlns:a16="http://schemas.microsoft.com/office/drawing/2014/main" id="{DDEFEBF3-C095-C1EF-10BB-AD9A49DFCBDA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</a:t>
            </a:r>
            <a:r>
              <a:rPr lang="en-US" sz="800" dirty="0">
                <a:latin typeface="+mj-lt"/>
                <a:cs typeface="Arial" pitchFamily="34" charset="0"/>
              </a:rPr>
              <a:t>: Marta </a:t>
            </a:r>
            <a:r>
              <a:rPr lang="en-US" sz="800" noProof="0" dirty="0">
                <a:latin typeface="+mj-lt"/>
                <a:cs typeface="Arial" pitchFamily="34" charset="0"/>
              </a:rPr>
              <a:t>et al., “</a:t>
            </a:r>
            <a:r>
              <a:rPr lang="en-US" sz="800" noProof="0" dirty="0" err="1">
                <a:latin typeface="+mj-lt"/>
                <a:cs typeface="Arial" pitchFamily="34" charset="0"/>
              </a:rPr>
              <a:t>FLoRA</a:t>
            </a:r>
            <a:r>
              <a:rPr lang="en-US" sz="800" noProof="0" dirty="0">
                <a:latin typeface="+mj-lt"/>
                <a:cs typeface="Arial" pitchFamily="34" charset="0"/>
              </a:rPr>
              <a:t>: Sample-Efficient Preference-based RL via Low-Rank Style Adaptation of Reward Functions”, (2025)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18E78-2FFF-B808-79EE-BD8B6B6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Case Study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15D517-72D7-8016-2AD7-96785FB9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0D25D8-F09D-1405-37E9-BDB30D01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780A24D-8B96-9902-22DD-27DB2667EE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513A33-48B1-E54B-DC21-A01DA90E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562" y="1038609"/>
            <a:ext cx="4508877" cy="53703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002E63-F94A-D9E7-1BD1-00ECDFE6087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3076" y="3107576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ADR</a:t>
            </a:r>
          </a:p>
        </p:txBody>
      </p:sp>
    </p:spTree>
    <p:extLst>
      <p:ext uri="{BB962C8B-B14F-4D97-AF65-F5344CB8AC3E}">
        <p14:creationId xmlns:p14="http://schemas.microsoft.com/office/powerpoint/2010/main" val="195448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Überschrift</a:t>
            </a:r>
            <a:r>
              <a:rPr lang="en-US" noProof="0" dirty="0"/>
              <a:t>: </a:t>
            </a:r>
            <a:br>
              <a:rPr lang="en-US" noProof="0" dirty="0"/>
            </a:br>
            <a:r>
              <a:rPr lang="en-US" noProof="0" dirty="0"/>
              <a:t>maximal 2 </a:t>
            </a:r>
            <a:r>
              <a:rPr lang="en-US" noProof="0" dirty="0" err="1"/>
              <a:t>Zeilen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967825" y="2138189"/>
            <a:ext cx="563722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 err="1"/>
              <a:t>Wer</a:t>
            </a:r>
            <a:r>
              <a:rPr lang="en-US" sz="1200" b="1" noProof="0" dirty="0"/>
              <a:t>?</a:t>
            </a:r>
          </a:p>
        </p:txBody>
      </p: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2417745" y="2138189"/>
            <a:ext cx="514028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Wo?</a:t>
            </a: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3764862" y="2138189"/>
            <a:ext cx="690615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Wann?</a:t>
            </a:r>
          </a:p>
        </p:txBody>
      </p:sp>
      <p:sp>
        <p:nvSpPr>
          <p:cNvPr id="11" name="Rectangle 65"/>
          <p:cNvSpPr>
            <a:spLocks noChangeArrowheads="1"/>
          </p:cNvSpPr>
          <p:nvPr/>
        </p:nvSpPr>
        <p:spPr bwMode="auto">
          <a:xfrm>
            <a:off x="1035382" y="2529728"/>
            <a:ext cx="146644" cy="100296"/>
          </a:xfrm>
          <a:prstGeom prst="rect">
            <a:avLst/>
          </a:prstGeom>
          <a:solidFill>
            <a:srgbClr val="939393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2" name="Rectangle 66"/>
          <p:cNvSpPr>
            <a:spLocks noChangeArrowheads="1"/>
          </p:cNvSpPr>
          <p:nvPr/>
        </p:nvSpPr>
        <p:spPr bwMode="auto">
          <a:xfrm>
            <a:off x="892498" y="2739963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3" name="Rectangle 67"/>
          <p:cNvSpPr>
            <a:spLocks noChangeArrowheads="1"/>
          </p:cNvSpPr>
          <p:nvPr/>
        </p:nvSpPr>
        <p:spPr bwMode="auto">
          <a:xfrm>
            <a:off x="1178265" y="2739963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4" name="Rectangle 68"/>
          <p:cNvSpPr>
            <a:spLocks noChangeArrowheads="1"/>
          </p:cNvSpPr>
          <p:nvPr/>
        </p:nvSpPr>
        <p:spPr bwMode="auto">
          <a:xfrm>
            <a:off x="933859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5" name="Rectangle 69"/>
          <p:cNvSpPr>
            <a:spLocks noChangeArrowheads="1"/>
          </p:cNvSpPr>
          <p:nvPr/>
        </p:nvSpPr>
        <p:spPr bwMode="auto">
          <a:xfrm>
            <a:off x="1131264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6" name="Rectangle 70"/>
          <p:cNvSpPr>
            <a:spLocks noChangeArrowheads="1"/>
          </p:cNvSpPr>
          <p:nvPr/>
        </p:nvSpPr>
        <p:spPr bwMode="auto">
          <a:xfrm>
            <a:off x="1330548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7" name="Rectangle 71"/>
          <p:cNvSpPr>
            <a:spLocks noChangeArrowheads="1"/>
          </p:cNvSpPr>
          <p:nvPr/>
        </p:nvSpPr>
        <p:spPr bwMode="auto">
          <a:xfrm>
            <a:off x="1531713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8" name="Rectangle 72"/>
          <p:cNvSpPr>
            <a:spLocks noChangeArrowheads="1"/>
          </p:cNvSpPr>
          <p:nvPr/>
        </p:nvSpPr>
        <p:spPr bwMode="auto">
          <a:xfrm>
            <a:off x="1330548" y="3164290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cxnSp>
        <p:nvCxnSpPr>
          <p:cNvPr id="19" name="AutoShape 73"/>
          <p:cNvCxnSpPr>
            <a:cxnSpLocks noChangeShapeType="1"/>
            <a:stCxn id="12" idx="0"/>
            <a:endCxn id="11" idx="2"/>
          </p:cNvCxnSpPr>
          <p:nvPr/>
        </p:nvCxnSpPr>
        <p:spPr bwMode="auto">
          <a:xfrm rot="16200000">
            <a:off x="981352" y="2614515"/>
            <a:ext cx="109939" cy="142884"/>
          </a:xfrm>
          <a:prstGeom prst="bentConnector3">
            <a:avLst>
              <a:gd name="adj1" fmla="val 491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74"/>
          <p:cNvCxnSpPr>
            <a:cxnSpLocks noChangeShapeType="1"/>
            <a:stCxn id="11" idx="2"/>
            <a:endCxn id="13" idx="0"/>
          </p:cNvCxnSpPr>
          <p:nvPr/>
        </p:nvCxnSpPr>
        <p:spPr bwMode="auto">
          <a:xfrm rot="16200000" flipH="1">
            <a:off x="1124236" y="2614515"/>
            <a:ext cx="109939" cy="142884"/>
          </a:xfrm>
          <a:prstGeom prst="bentConnector3">
            <a:avLst>
              <a:gd name="adj1" fmla="val 491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75"/>
          <p:cNvCxnSpPr>
            <a:cxnSpLocks noChangeShapeType="1"/>
            <a:stCxn id="13" idx="2"/>
            <a:endCxn id="14" idx="0"/>
          </p:cNvCxnSpPr>
          <p:nvPr/>
        </p:nvCxnSpPr>
        <p:spPr bwMode="auto">
          <a:xfrm rot="5400000">
            <a:off x="1073450" y="2773989"/>
            <a:ext cx="111868" cy="2444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76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1173092" y="2871727"/>
            <a:ext cx="111868" cy="470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77"/>
          <p:cNvCxnSpPr>
            <a:cxnSpLocks noChangeShapeType="1"/>
            <a:stCxn id="13" idx="2"/>
            <a:endCxn id="16" idx="0"/>
          </p:cNvCxnSpPr>
          <p:nvPr/>
        </p:nvCxnSpPr>
        <p:spPr bwMode="auto">
          <a:xfrm rot="16200000" flipH="1">
            <a:off x="1272734" y="2819086"/>
            <a:ext cx="111868" cy="15228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78"/>
          <p:cNvCxnSpPr>
            <a:cxnSpLocks noChangeShapeType="1"/>
            <a:stCxn id="13" idx="2"/>
            <a:endCxn id="17" idx="0"/>
          </p:cNvCxnSpPr>
          <p:nvPr/>
        </p:nvCxnSpPr>
        <p:spPr bwMode="auto">
          <a:xfrm rot="16200000" flipH="1">
            <a:off x="1372376" y="2719468"/>
            <a:ext cx="111868" cy="35344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79"/>
          <p:cNvCxnSpPr>
            <a:cxnSpLocks noChangeShapeType="1"/>
            <a:stCxn id="16" idx="2"/>
            <a:endCxn id="18" idx="0"/>
          </p:cNvCxnSpPr>
          <p:nvPr/>
        </p:nvCxnSpPr>
        <p:spPr bwMode="auto">
          <a:xfrm rot="5400000">
            <a:off x="1347937" y="3108356"/>
            <a:ext cx="11186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AutoShape 90"/>
          <p:cNvSpPr>
            <a:spLocks noChangeArrowheads="1"/>
          </p:cNvSpPr>
          <p:nvPr/>
        </p:nvSpPr>
        <p:spPr bwMode="auto">
          <a:xfrm>
            <a:off x="892498" y="3871535"/>
            <a:ext cx="313967" cy="214093"/>
          </a:xfrm>
          <a:prstGeom prst="homePlate">
            <a:avLst>
              <a:gd name="adj" fmla="val 37612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7" name="AutoShape 91"/>
          <p:cNvSpPr>
            <a:spLocks noChangeArrowheads="1"/>
          </p:cNvSpPr>
          <p:nvPr/>
        </p:nvSpPr>
        <p:spPr bwMode="auto">
          <a:xfrm>
            <a:off x="1127504" y="3871535"/>
            <a:ext cx="313968" cy="214093"/>
          </a:xfrm>
          <a:prstGeom prst="chevron">
            <a:avLst>
              <a:gd name="adj" fmla="val 37759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8" name="AutoShape 92"/>
          <p:cNvSpPr>
            <a:spLocks noChangeArrowheads="1"/>
          </p:cNvSpPr>
          <p:nvPr/>
        </p:nvSpPr>
        <p:spPr bwMode="auto">
          <a:xfrm>
            <a:off x="1362509" y="3871535"/>
            <a:ext cx="315847" cy="214093"/>
          </a:xfrm>
          <a:prstGeom prst="chevron">
            <a:avLst>
              <a:gd name="adj" fmla="val 37985"/>
            </a:avLst>
          </a:prstGeom>
          <a:solidFill>
            <a:srgbClr val="4C9B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9" name="AutoShape 93"/>
          <p:cNvSpPr>
            <a:spLocks noChangeArrowheads="1"/>
          </p:cNvSpPr>
          <p:nvPr/>
        </p:nvSpPr>
        <p:spPr bwMode="auto">
          <a:xfrm>
            <a:off x="892498" y="4265002"/>
            <a:ext cx="313967" cy="214093"/>
          </a:xfrm>
          <a:prstGeom prst="homePlate">
            <a:avLst>
              <a:gd name="adj" fmla="val 37612"/>
            </a:avLst>
          </a:prstGeom>
          <a:solidFill>
            <a:srgbClr val="4C9B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0" name="AutoShape 94"/>
          <p:cNvSpPr>
            <a:spLocks noChangeArrowheads="1"/>
          </p:cNvSpPr>
          <p:nvPr/>
        </p:nvSpPr>
        <p:spPr bwMode="auto">
          <a:xfrm>
            <a:off x="1127504" y="4265002"/>
            <a:ext cx="313968" cy="214093"/>
          </a:xfrm>
          <a:prstGeom prst="chevron">
            <a:avLst>
              <a:gd name="adj" fmla="val 37759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1" name="AutoShape 95"/>
          <p:cNvSpPr>
            <a:spLocks noChangeArrowheads="1"/>
          </p:cNvSpPr>
          <p:nvPr/>
        </p:nvSpPr>
        <p:spPr bwMode="auto">
          <a:xfrm>
            <a:off x="1362509" y="4265002"/>
            <a:ext cx="315847" cy="214093"/>
          </a:xfrm>
          <a:prstGeom prst="chevron">
            <a:avLst>
              <a:gd name="adj" fmla="val 37985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2" name="Line 96"/>
          <p:cNvSpPr>
            <a:spLocks noChangeShapeType="1"/>
          </p:cNvSpPr>
          <p:nvPr/>
        </p:nvSpPr>
        <p:spPr bwMode="auto">
          <a:xfrm flipH="1">
            <a:off x="892498" y="4085628"/>
            <a:ext cx="470010" cy="1793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33" name="Line 97"/>
          <p:cNvSpPr>
            <a:spLocks noChangeShapeType="1"/>
          </p:cNvSpPr>
          <p:nvPr/>
        </p:nvSpPr>
        <p:spPr bwMode="auto">
          <a:xfrm flipH="1">
            <a:off x="1131264" y="4097201"/>
            <a:ext cx="473771" cy="1678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2394588" y="3488058"/>
            <a:ext cx="54910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Wie?</a:t>
            </a:r>
          </a:p>
        </p:txBody>
      </p:sp>
      <p:pic>
        <p:nvPicPr>
          <p:cNvPr id="35" name="Picture 8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70" y="2547086"/>
            <a:ext cx="665535" cy="68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 Box 81"/>
          <p:cNvSpPr txBox="1">
            <a:spLocks noChangeArrowheads="1"/>
          </p:cNvSpPr>
          <p:nvPr/>
        </p:nvSpPr>
        <p:spPr bwMode="auto">
          <a:xfrm>
            <a:off x="3763415" y="2427503"/>
            <a:ext cx="560068" cy="2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Timing</a:t>
            </a:r>
          </a:p>
        </p:txBody>
      </p:sp>
      <p:sp>
        <p:nvSpPr>
          <p:cNvPr id="37" name="Text Box 82"/>
          <p:cNvSpPr txBox="1">
            <a:spLocks noChangeArrowheads="1"/>
          </p:cNvSpPr>
          <p:nvPr/>
        </p:nvSpPr>
        <p:spPr bwMode="auto">
          <a:xfrm>
            <a:off x="3795541" y="2631952"/>
            <a:ext cx="19877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Jan</a:t>
            </a:r>
          </a:p>
        </p:txBody>
      </p:sp>
      <p:sp>
        <p:nvSpPr>
          <p:cNvPr id="38" name="Text Box 83"/>
          <p:cNvSpPr txBox="1">
            <a:spLocks noChangeArrowheads="1"/>
          </p:cNvSpPr>
          <p:nvPr/>
        </p:nvSpPr>
        <p:spPr bwMode="auto">
          <a:xfrm>
            <a:off x="4241663" y="2631952"/>
            <a:ext cx="205184" cy="14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Dez</a:t>
            </a:r>
          </a:p>
        </p:txBody>
      </p:sp>
      <p:sp>
        <p:nvSpPr>
          <p:cNvPr id="39" name="Text Box 84"/>
          <p:cNvSpPr txBox="1">
            <a:spLocks noChangeArrowheads="1"/>
          </p:cNvSpPr>
          <p:nvPr/>
        </p:nvSpPr>
        <p:spPr bwMode="auto">
          <a:xfrm>
            <a:off x="3650204" y="2813255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A</a:t>
            </a:r>
          </a:p>
        </p:txBody>
      </p:sp>
      <p:sp>
        <p:nvSpPr>
          <p:cNvPr id="40" name="Rectangle 85"/>
          <p:cNvSpPr>
            <a:spLocks noChangeArrowheads="1"/>
          </p:cNvSpPr>
          <p:nvPr/>
        </p:nvSpPr>
        <p:spPr bwMode="auto">
          <a:xfrm flipV="1">
            <a:off x="3840405" y="2842188"/>
            <a:ext cx="404209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1" name="Text Box 86"/>
          <p:cNvSpPr txBox="1">
            <a:spLocks noChangeArrowheads="1"/>
          </p:cNvSpPr>
          <p:nvPr/>
        </p:nvSpPr>
        <p:spPr bwMode="auto">
          <a:xfrm>
            <a:off x="3650204" y="2981058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B</a:t>
            </a:r>
          </a:p>
        </p:txBody>
      </p:sp>
      <p:sp>
        <p:nvSpPr>
          <p:cNvPr id="42" name="Rectangle 87"/>
          <p:cNvSpPr>
            <a:spLocks noChangeArrowheads="1"/>
          </p:cNvSpPr>
          <p:nvPr/>
        </p:nvSpPr>
        <p:spPr bwMode="auto">
          <a:xfrm flipV="1">
            <a:off x="4035929" y="3011919"/>
            <a:ext cx="381649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3" name="Text Box 88"/>
          <p:cNvSpPr txBox="1">
            <a:spLocks noChangeArrowheads="1"/>
          </p:cNvSpPr>
          <p:nvPr/>
        </p:nvSpPr>
        <p:spPr bwMode="auto">
          <a:xfrm>
            <a:off x="3650204" y="3150789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C</a:t>
            </a:r>
          </a:p>
        </p:txBody>
      </p:sp>
      <p:sp>
        <p:nvSpPr>
          <p:cNvPr id="44" name="Rectangle 89"/>
          <p:cNvSpPr>
            <a:spLocks noChangeArrowheads="1"/>
          </p:cNvSpPr>
          <p:nvPr/>
        </p:nvSpPr>
        <p:spPr bwMode="auto">
          <a:xfrm flipV="1">
            <a:off x="3923127" y="3179720"/>
            <a:ext cx="494452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5" name="Rectangle 107"/>
          <p:cNvSpPr>
            <a:spLocks noChangeArrowheads="1"/>
          </p:cNvSpPr>
          <p:nvPr/>
        </p:nvSpPr>
        <p:spPr bwMode="auto">
          <a:xfrm>
            <a:off x="3690001" y="3848390"/>
            <a:ext cx="37600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6" name="Rectangle 108"/>
          <p:cNvSpPr>
            <a:spLocks noChangeArrowheads="1"/>
          </p:cNvSpPr>
          <p:nvPr/>
        </p:nvSpPr>
        <p:spPr bwMode="auto">
          <a:xfrm>
            <a:off x="4066010" y="3848390"/>
            <a:ext cx="37788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7" name="Rectangle 109"/>
          <p:cNvSpPr>
            <a:spLocks noChangeArrowheads="1"/>
          </p:cNvSpPr>
          <p:nvPr/>
        </p:nvSpPr>
        <p:spPr bwMode="auto">
          <a:xfrm>
            <a:off x="3690001" y="4183995"/>
            <a:ext cx="37600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8" name="Rectangle 110"/>
          <p:cNvSpPr>
            <a:spLocks noChangeArrowheads="1"/>
          </p:cNvSpPr>
          <p:nvPr/>
        </p:nvSpPr>
        <p:spPr bwMode="auto">
          <a:xfrm>
            <a:off x="4066010" y="4183995"/>
            <a:ext cx="37788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auto">
          <a:xfrm>
            <a:off x="2268224" y="4653286"/>
            <a:ext cx="805583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 err="1"/>
              <a:t>Wieviel</a:t>
            </a:r>
            <a:r>
              <a:rPr lang="en-US" sz="1200" b="1" noProof="0" dirty="0"/>
              <a:t>?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050956"/>
              </p:ext>
            </p:extLst>
          </p:nvPr>
        </p:nvGraphicFramePr>
        <p:xfrm>
          <a:off x="964401" y="5116278"/>
          <a:ext cx="685949" cy="613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1577425" imgH="1485807" progId="MSGraph.Chart.8">
                  <p:embed followColorScheme="full"/>
                </p:oleObj>
              </mc:Choice>
              <mc:Fallback>
                <p:oleObj name="Chart" r:id="rId7" imgW="1577425" imgH="1485807" progId="MSGraph.Chart.8">
                  <p:embed followColorScheme="full"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401" y="5116278"/>
                        <a:ext cx="685949" cy="613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681228"/>
              </p:ext>
            </p:extLst>
          </p:nvPr>
        </p:nvGraphicFramePr>
        <p:xfrm>
          <a:off x="2250671" y="5000650"/>
          <a:ext cx="840688" cy="79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9" imgW="1432570" imgH="914493" progId="MSGraph.Chart.8">
                  <p:embed followColorScheme="full"/>
                </p:oleObj>
              </mc:Choice>
              <mc:Fallback>
                <p:oleObj name="Diagramm" r:id="rId9" imgW="1432570" imgH="914493" progId="MSGraph.Chart.8">
                  <p:embed followColorScheme="full"/>
                  <p:pic>
                    <p:nvPicPr>
                      <p:cNvPr id="51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671" y="5000650"/>
                        <a:ext cx="840688" cy="792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61"/>
          <p:cNvSpPr>
            <a:spLocks noChangeShapeType="1"/>
          </p:cNvSpPr>
          <p:nvPr/>
        </p:nvSpPr>
        <p:spPr bwMode="auto">
          <a:xfrm flipV="1">
            <a:off x="3668554" y="5009299"/>
            <a:ext cx="0" cy="790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3" name="Line 62"/>
          <p:cNvSpPr>
            <a:spLocks noChangeShapeType="1"/>
          </p:cNvSpPr>
          <p:nvPr/>
        </p:nvSpPr>
        <p:spPr bwMode="auto">
          <a:xfrm>
            <a:off x="3759042" y="5799874"/>
            <a:ext cx="881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4" name="Freeform 63"/>
          <p:cNvSpPr>
            <a:spLocks/>
          </p:cNvSpPr>
          <p:nvPr/>
        </p:nvSpPr>
        <p:spPr bwMode="auto">
          <a:xfrm>
            <a:off x="3732054" y="5147412"/>
            <a:ext cx="790575" cy="285750"/>
          </a:xfrm>
          <a:custGeom>
            <a:avLst/>
            <a:gdLst>
              <a:gd name="T0" fmla="*/ 0 w 360"/>
              <a:gd name="T1" fmla="*/ 2147483647 h 138"/>
              <a:gd name="T2" fmla="*/ 2147483647 w 360"/>
              <a:gd name="T3" fmla="*/ 0 h 138"/>
              <a:gd name="T4" fmla="*/ 2147483647 w 360"/>
              <a:gd name="T5" fmla="*/ 2147483647 h 138"/>
              <a:gd name="T6" fmla="*/ 2147483647 w 360"/>
              <a:gd name="T7" fmla="*/ 2147483647 h 138"/>
              <a:gd name="T8" fmla="*/ 2147483647 w 360"/>
              <a:gd name="T9" fmla="*/ 2147483647 h 1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0" h="138">
                <a:moveTo>
                  <a:pt x="0" y="66"/>
                </a:moveTo>
                <a:lnTo>
                  <a:pt x="72" y="0"/>
                </a:lnTo>
                <a:lnTo>
                  <a:pt x="168" y="63"/>
                </a:lnTo>
                <a:lnTo>
                  <a:pt x="279" y="138"/>
                </a:lnTo>
                <a:lnTo>
                  <a:pt x="360" y="33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5" name="Inhaltsplatzhalter 11"/>
          <p:cNvSpPr>
            <a:spLocks noGrp="1"/>
          </p:cNvSpPr>
          <p:nvPr>
            <p:ph sz="half" idx="1"/>
          </p:nvPr>
        </p:nvSpPr>
        <p:spPr>
          <a:xfrm>
            <a:off x="622565" y="2024837"/>
            <a:ext cx="4141940" cy="3949205"/>
          </a:xfrm>
          <a:ln>
            <a:solidFill>
              <a:schemeClr val="tx1"/>
            </a:solidFill>
            <a:prstDash val="dash"/>
          </a:ln>
        </p:spPr>
        <p:txBody>
          <a:bodyPr anchor="ctr"/>
          <a:lstStyle/>
          <a:p>
            <a:pPr algn="ctr"/>
            <a:r>
              <a:rPr lang="en-US" noProof="0" dirty="0" err="1"/>
              <a:t>Visualisierung</a:t>
            </a:r>
            <a:endParaRPr lang="en-US" noProof="0" dirty="0"/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gray">
          <a:xfrm>
            <a:off x="5718622" y="1971695"/>
            <a:ext cx="353802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/>
              <a:t>Text</a:t>
            </a:r>
          </a:p>
        </p:txBody>
      </p:sp>
      <p:cxnSp>
        <p:nvCxnSpPr>
          <p:cNvPr id="57" name="Gerade Verbindung 56"/>
          <p:cNvCxnSpPr/>
          <p:nvPr/>
        </p:nvCxnSpPr>
        <p:spPr bwMode="auto">
          <a:xfrm>
            <a:off x="5781996" y="2244745"/>
            <a:ext cx="3470843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1C276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 Box 2"/>
          <p:cNvSpPr txBox="1">
            <a:spLocks noChangeArrowheads="1"/>
          </p:cNvSpPr>
          <p:nvPr/>
        </p:nvSpPr>
        <p:spPr bwMode="gray">
          <a:xfrm>
            <a:off x="5796280" y="2417310"/>
            <a:ext cx="3470843" cy="30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marL="180975" indent="-180975" algn="l" eaLnBrk="0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spc="-20" noProof="0" dirty="0"/>
              <a:t>ABC</a:t>
            </a:r>
          </a:p>
          <a:p>
            <a:pPr marL="180975" indent="-180975" algn="l" eaLnBrk="0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600" spc="-20" noProof="0" dirty="0"/>
              <a:t>XYZ</a:t>
            </a:r>
          </a:p>
        </p:txBody>
      </p:sp>
      <p:sp>
        <p:nvSpPr>
          <p:cNvPr id="59" name="AutoShape 7"/>
          <p:cNvSpPr>
            <a:spLocks noChangeArrowheads="1"/>
          </p:cNvSpPr>
          <p:nvPr/>
        </p:nvSpPr>
        <p:spPr bwMode="auto">
          <a:xfrm>
            <a:off x="5123851" y="2536232"/>
            <a:ext cx="315841" cy="3255176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bg2"/>
          </a:solidFill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sz="17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buChar char="•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buChar char="–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buChar char="-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 noProof="0" dirty="0"/>
          </a:p>
        </p:txBody>
      </p:sp>
      <p:sp>
        <p:nvSpPr>
          <p:cNvPr id="6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867896" y="1422588"/>
            <a:ext cx="21702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 err="1">
                <a:solidFill>
                  <a:srgbClr val="000000"/>
                </a:solidFill>
              </a:rPr>
              <a:t>Untertitel</a:t>
            </a:r>
            <a:r>
              <a:rPr lang="en-US" sz="1400" b="1" noProof="0" dirty="0">
                <a:solidFill>
                  <a:srgbClr val="000000"/>
                </a:solidFill>
              </a:rPr>
              <a:t> – Arial 14pt Fett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 err="1">
                <a:solidFill>
                  <a:srgbClr val="000000"/>
                </a:solidFill>
              </a:rPr>
              <a:t>Zweiter</a:t>
            </a:r>
            <a:r>
              <a:rPr lang="en-US" sz="1200" noProof="0" dirty="0">
                <a:solidFill>
                  <a:srgbClr val="000000"/>
                </a:solidFill>
              </a:rPr>
              <a:t> </a:t>
            </a:r>
            <a:r>
              <a:rPr lang="en-US" sz="1200" noProof="0" dirty="0" err="1">
                <a:solidFill>
                  <a:srgbClr val="000000"/>
                </a:solidFill>
              </a:rPr>
              <a:t>Untertitel</a:t>
            </a:r>
            <a:r>
              <a:rPr lang="en-US" sz="1200" noProof="0" dirty="0">
                <a:solidFill>
                  <a:srgbClr val="000000"/>
                </a:solidFill>
              </a:rPr>
              <a:t> – Arial 12pt </a:t>
            </a:r>
          </a:p>
        </p:txBody>
      </p:sp>
      <p:sp>
        <p:nvSpPr>
          <p:cNvPr id="6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867920" y="1320162"/>
            <a:ext cx="747568" cy="2282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STICKER</a:t>
            </a:r>
          </a:p>
        </p:txBody>
      </p:sp>
      <p:sp>
        <p:nvSpPr>
          <p:cNvPr id="62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7338" y="6103664"/>
            <a:ext cx="933291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71B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1)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 err="1">
                <a:solidFill>
                  <a:srgbClr val="000000"/>
                </a:solidFill>
              </a:rPr>
              <a:t>Anm</a:t>
            </a:r>
            <a:r>
              <a:rPr lang="en-US" sz="800" noProof="0" dirty="0">
                <a:solidFill>
                  <a:srgbClr val="000000"/>
                </a:solidFill>
              </a:rPr>
              <a:t>.: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Quelle: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6BF2-10C1-5992-6789-7D1631DB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DL is data hungry, but Robotic Data is expensive.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4DEAD-C4F4-06D5-0A5F-262F4773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6B6E-6B12-0E9E-4E71-ED1C9052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4A135-6360-324B-6176-C87658061B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51F3D9-AE49-387A-D2A3-9FA517B85B77}"/>
              </a:ext>
            </a:extLst>
          </p:cNvPr>
          <p:cNvGrpSpPr/>
          <p:nvPr/>
        </p:nvGrpSpPr>
        <p:grpSpPr>
          <a:xfrm>
            <a:off x="171322" y="2042351"/>
            <a:ext cx="2954956" cy="3244330"/>
            <a:chOff x="171322" y="2225226"/>
            <a:chExt cx="2954956" cy="3244330"/>
          </a:xfrm>
        </p:grpSpPr>
        <p:pic>
          <p:nvPicPr>
            <p:cNvPr id="1026" name="Picture 2" descr="Generiertes Bild">
              <a:extLst>
                <a:ext uri="{FF2B5EF4-FFF2-40B4-BE49-F238E27FC236}">
                  <a16:creationId xmlns:a16="http://schemas.microsoft.com/office/drawing/2014/main" id="{ADB8ED71-8544-8FB3-408E-AE1F297EF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3927"/>
            <a:stretch>
              <a:fillRect/>
            </a:stretch>
          </p:blipFill>
          <p:spPr bwMode="auto">
            <a:xfrm>
              <a:off x="365760" y="2834078"/>
              <a:ext cx="2654640" cy="263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344549-B448-5696-2879-78546BCF19C1}"/>
                </a:ext>
              </a:extLst>
            </p:cNvPr>
            <p:cNvSpPr txBox="1"/>
            <p:nvPr/>
          </p:nvSpPr>
          <p:spPr>
            <a:xfrm>
              <a:off x="1713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Robot Cost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659F7D-354E-CC8A-70E1-8E1678C29E25}"/>
              </a:ext>
            </a:extLst>
          </p:cNvPr>
          <p:cNvGrpSpPr/>
          <p:nvPr/>
        </p:nvGrpSpPr>
        <p:grpSpPr>
          <a:xfrm>
            <a:off x="3475522" y="2042351"/>
            <a:ext cx="2954956" cy="3244330"/>
            <a:chOff x="3475522" y="2225226"/>
            <a:chExt cx="2954956" cy="3244330"/>
          </a:xfrm>
        </p:grpSpPr>
        <p:pic>
          <p:nvPicPr>
            <p:cNvPr id="1028" name="Picture 4" descr="Generiertes Bild">
              <a:extLst>
                <a:ext uri="{FF2B5EF4-FFF2-40B4-BE49-F238E27FC236}">
                  <a16:creationId xmlns:a16="http://schemas.microsoft.com/office/drawing/2014/main" id="{EED3ACFE-7933-9499-0AF6-4523087A59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3927"/>
            <a:stretch>
              <a:fillRect/>
            </a:stretch>
          </p:blipFill>
          <p:spPr bwMode="auto">
            <a:xfrm>
              <a:off x="3669960" y="2834078"/>
              <a:ext cx="2654640" cy="263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60A450-9897-97DB-7850-4A9FF57FADCB}"/>
                </a:ext>
              </a:extLst>
            </p:cNvPr>
            <p:cNvSpPr txBox="1"/>
            <p:nvPr/>
          </p:nvSpPr>
          <p:spPr>
            <a:xfrm>
              <a:off x="34755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D4FE3-F779-59B6-D3A1-2E363A108081}"/>
              </a:ext>
            </a:extLst>
          </p:cNvPr>
          <p:cNvGrpSpPr/>
          <p:nvPr/>
        </p:nvGrpSpPr>
        <p:grpSpPr>
          <a:xfrm>
            <a:off x="6762922" y="2042351"/>
            <a:ext cx="2954956" cy="3244330"/>
            <a:chOff x="6762922" y="2225226"/>
            <a:chExt cx="2954956" cy="3244330"/>
          </a:xfrm>
        </p:grpSpPr>
        <p:pic>
          <p:nvPicPr>
            <p:cNvPr id="1030" name="Picture 6" descr="Generiertes Bild">
              <a:extLst>
                <a:ext uri="{FF2B5EF4-FFF2-40B4-BE49-F238E27FC236}">
                  <a16:creationId xmlns:a16="http://schemas.microsoft.com/office/drawing/2014/main" id="{4A0F7D65-C29B-E557-4B89-9E78A32B9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800" y="2726356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7A84BD-7E9E-A0CC-F1F0-BD50B7B401A1}"/>
                </a:ext>
              </a:extLst>
            </p:cNvPr>
            <p:cNvSpPr txBox="1"/>
            <p:nvPr/>
          </p:nvSpPr>
          <p:spPr>
            <a:xfrm>
              <a:off x="67629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Labeling</a:t>
              </a:r>
            </a:p>
          </p:txBody>
        </p:sp>
      </p:grpSp>
      <p:sp>
        <p:nvSpPr>
          <p:cNvPr id="14" name="Line 3">
            <a:extLst>
              <a:ext uri="{FF2B5EF4-FFF2-40B4-BE49-F238E27FC236}">
                <a16:creationId xmlns:a16="http://schemas.microsoft.com/office/drawing/2014/main" id="{17F4D432-7D86-5740-70DF-7B51B7181E4F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300900" y="1497616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15" name="Line 3">
            <a:extLst>
              <a:ext uri="{FF2B5EF4-FFF2-40B4-BE49-F238E27FC236}">
                <a16:creationId xmlns:a16="http://schemas.microsoft.com/office/drawing/2014/main" id="{90656D9A-9293-5EA7-EF98-0704C95C7DF7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596700" y="1497616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20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Überschrift</a:t>
            </a:r>
            <a:r>
              <a:rPr lang="en-US" noProof="0" dirty="0"/>
              <a:t>: </a:t>
            </a:r>
            <a:br>
              <a:rPr lang="en-US" noProof="0" dirty="0"/>
            </a:br>
            <a:r>
              <a:rPr lang="en-US" noProof="0" dirty="0"/>
              <a:t>maximal 2 </a:t>
            </a:r>
            <a:r>
              <a:rPr lang="en-US" noProof="0" dirty="0" err="1"/>
              <a:t>Zeilen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867896" y="1422588"/>
            <a:ext cx="21702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 err="1">
                <a:solidFill>
                  <a:srgbClr val="000000"/>
                </a:solidFill>
              </a:rPr>
              <a:t>Untertitel</a:t>
            </a:r>
            <a:r>
              <a:rPr lang="en-US" sz="1400" b="1" noProof="0" dirty="0">
                <a:solidFill>
                  <a:srgbClr val="000000"/>
                </a:solidFill>
              </a:rPr>
              <a:t> – Arial 14pt Fett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 err="1">
                <a:solidFill>
                  <a:srgbClr val="000000"/>
                </a:solidFill>
              </a:rPr>
              <a:t>Zweiter</a:t>
            </a:r>
            <a:r>
              <a:rPr lang="en-US" sz="1200" noProof="0" dirty="0">
                <a:solidFill>
                  <a:srgbClr val="000000"/>
                </a:solidFill>
              </a:rPr>
              <a:t> </a:t>
            </a:r>
            <a:r>
              <a:rPr lang="en-US" sz="1200" noProof="0" dirty="0" err="1">
                <a:solidFill>
                  <a:srgbClr val="000000"/>
                </a:solidFill>
              </a:rPr>
              <a:t>Untertitel</a:t>
            </a:r>
            <a:r>
              <a:rPr lang="en-US" sz="1200" noProof="0" dirty="0">
                <a:solidFill>
                  <a:srgbClr val="000000"/>
                </a:solidFill>
              </a:rPr>
              <a:t> – Arial 12pt </a:t>
            </a: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7338" y="6103664"/>
            <a:ext cx="933291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71B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1)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 err="1">
                <a:solidFill>
                  <a:srgbClr val="000000"/>
                </a:solidFill>
              </a:rPr>
              <a:t>Anm</a:t>
            </a:r>
            <a:r>
              <a:rPr lang="en-US" sz="800" noProof="0" dirty="0">
                <a:solidFill>
                  <a:srgbClr val="000000"/>
                </a:solidFill>
              </a:rPr>
              <a:t>.: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Quelle: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691414" y="2109788"/>
            <a:ext cx="3765550" cy="352425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US" sz="1400" b="1" noProof="0" dirty="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5691414" y="2462213"/>
            <a:ext cx="3765550" cy="3252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73152" tIns="73152" rIns="73152" bIns="73152" rtlCol="0">
            <a:noAutofit/>
          </a:bodyPr>
          <a:lstStyle>
            <a:lvl1pPr marL="183600" indent="-183600" algn="l" defTabSz="914400" rtl="0" eaLnBrk="1" latinLnBrk="0" hangingPunct="1">
              <a:spcBef>
                <a:spcPts val="192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6400" indent="-172800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8163" indent="-180975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9138" indent="-180975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noProof="0" dirty="0"/>
          </a:p>
        </p:txBody>
      </p:sp>
      <p:sp>
        <p:nvSpPr>
          <p:cNvPr id="31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854075" y="5765800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32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4405313" y="5765800"/>
            <a:ext cx="311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33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553929" y="5819777"/>
            <a:ext cx="40235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Label</a:t>
            </a:r>
          </a:p>
        </p:txBody>
      </p:sp>
      <p:sp>
        <p:nvSpPr>
          <p:cNvPr id="34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474663" y="5407025"/>
            <a:ext cx="277812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35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474663" y="2190750"/>
            <a:ext cx="311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36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06388" y="3789363"/>
            <a:ext cx="39846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Label</a:t>
            </a: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820738" y="2073275"/>
            <a:ext cx="1947862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2768600" y="2073275"/>
            <a:ext cx="1947863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820738" y="3870325"/>
            <a:ext cx="1947862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2768600" y="3870325"/>
            <a:ext cx="1947863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20" name="Rectangle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867920" y="1320162"/>
            <a:ext cx="747568" cy="2282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STICKER</a:t>
            </a:r>
          </a:p>
        </p:txBody>
      </p:sp>
    </p:spTree>
    <p:extLst>
      <p:ext uri="{BB962C8B-B14F-4D97-AF65-F5344CB8AC3E}">
        <p14:creationId xmlns:p14="http://schemas.microsoft.com/office/powerpoint/2010/main" val="3711555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Diese</a:t>
            </a:r>
            <a:r>
              <a:rPr lang="en-US" noProof="0" dirty="0"/>
              <a:t> Sticker und </a:t>
            </a:r>
            <a:r>
              <a:rPr lang="en-US" noProof="0" dirty="0" err="1"/>
              <a:t>Formen</a:t>
            </a:r>
            <a:r>
              <a:rPr lang="en-US" noProof="0" dirty="0"/>
              <a:t> </a:t>
            </a:r>
            <a:r>
              <a:rPr lang="en-US" noProof="0" dirty="0" err="1"/>
              <a:t>sollten</a:t>
            </a:r>
            <a:r>
              <a:rPr lang="en-US" noProof="0" dirty="0"/>
              <a:t> </a:t>
            </a:r>
            <a:r>
              <a:rPr lang="en-US" noProof="0" dirty="0" err="1"/>
              <a:t>verwendet</a:t>
            </a:r>
            <a:r>
              <a:rPr lang="en-US" noProof="0" dirty="0"/>
              <a:t> </a:t>
            </a:r>
            <a:r>
              <a:rPr lang="en-US" noProof="0" dirty="0" err="1"/>
              <a:t>werden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62819" y="2771906"/>
            <a:ext cx="728331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BACKUP</a:t>
            </a: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73537" y="3162632"/>
            <a:ext cx="1217613" cy="233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CONFIDENTIAL</a:t>
            </a:r>
          </a:p>
        </p:txBody>
      </p:sp>
      <p:sp>
        <p:nvSpPr>
          <p:cNvPr id="10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92662" y="2362760"/>
            <a:ext cx="59848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DRAFT</a:t>
            </a:r>
          </a:p>
        </p:txBody>
      </p:sp>
      <p:sp>
        <p:nvSpPr>
          <p:cNvPr id="1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84636" y="3610989"/>
            <a:ext cx="1395413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FOR DISCUSSION</a:t>
            </a:r>
          </a:p>
        </p:txBody>
      </p:sp>
      <p:sp>
        <p:nvSpPr>
          <p:cNvPr id="12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34393" y="4118989"/>
            <a:ext cx="819150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13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9493" y="4525389"/>
            <a:ext cx="117633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ILLUSTRATIVE</a:t>
            </a:r>
          </a:p>
        </p:txBody>
      </p:sp>
      <p:sp>
        <p:nvSpPr>
          <p:cNvPr id="14" name="Rectangle 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29819" y="4946303"/>
            <a:ext cx="113188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PRELIMINARY</a:t>
            </a:r>
          </a:p>
        </p:txBody>
      </p:sp>
      <p:sp>
        <p:nvSpPr>
          <p:cNvPr id="15" name="Rectangle 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13712" y="2766798"/>
            <a:ext cx="745964" cy="2467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ANHANG</a:t>
            </a:r>
          </a:p>
        </p:txBody>
      </p:sp>
      <p:sp>
        <p:nvSpPr>
          <p:cNvPr id="16" name="Rectangle 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85709" y="3166537"/>
            <a:ext cx="1173967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VERTRAULICH</a:t>
            </a:r>
          </a:p>
        </p:txBody>
      </p:sp>
      <p:sp>
        <p:nvSpPr>
          <p:cNvPr id="17" name="Rectangle 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17531" y="2368252"/>
            <a:ext cx="842145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ENTWURF</a:t>
            </a:r>
          </a:p>
        </p:txBody>
      </p:sp>
      <p:sp>
        <p:nvSpPr>
          <p:cNvPr id="18" name="Rectangle 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9806" y="3616481"/>
            <a:ext cx="1388769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ZUR DISKUSSION</a:t>
            </a:r>
          </a:p>
        </p:txBody>
      </p:sp>
      <p:sp>
        <p:nvSpPr>
          <p:cNvPr id="19" name="Rectangle 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347251" y="4168026"/>
            <a:ext cx="774818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BEISPIEL</a:t>
            </a:r>
          </a:p>
        </p:txBody>
      </p:sp>
      <p:sp>
        <p:nvSpPr>
          <p:cNvPr id="20" name="Rectangle 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41191" y="4530881"/>
            <a:ext cx="1063166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ILLUSTRATIV</a:t>
            </a:r>
          </a:p>
        </p:txBody>
      </p:sp>
      <p:sp>
        <p:nvSpPr>
          <p:cNvPr id="21" name="Rectangle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50230" y="4951795"/>
            <a:ext cx="98000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VORLÄUFIG</a:t>
            </a:r>
          </a:p>
        </p:txBody>
      </p:sp>
      <p:sp>
        <p:nvSpPr>
          <p:cNvPr id="22" name="Rectangle 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30015" y="1989462"/>
            <a:ext cx="1374342" cy="2282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KONZEPTIONELL</a:t>
            </a:r>
          </a:p>
        </p:txBody>
      </p:sp>
      <p:sp>
        <p:nvSpPr>
          <p:cNvPr id="23" name="Rectangle 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387341" y="1986716"/>
            <a:ext cx="1303809" cy="2282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CONCEPTIONAL</a:t>
            </a:r>
          </a:p>
        </p:txBody>
      </p:sp>
      <p:sp>
        <p:nvSpPr>
          <p:cNvPr id="24" name="Oval 32"/>
          <p:cNvSpPr>
            <a:spLocks noChangeArrowheads="1"/>
          </p:cNvSpPr>
          <p:nvPr/>
        </p:nvSpPr>
        <p:spPr bwMode="auto">
          <a:xfrm>
            <a:off x="8885683" y="3043259"/>
            <a:ext cx="321056" cy="321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8376921" y="3042497"/>
            <a:ext cx="321818" cy="321818"/>
            <a:chOff x="593" y="331"/>
            <a:chExt cx="2795" cy="2702"/>
          </a:xfrm>
        </p:grpSpPr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27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7868921" y="3042497"/>
            <a:ext cx="321818" cy="321818"/>
            <a:chOff x="1605" y="601"/>
            <a:chExt cx="3391" cy="3305"/>
          </a:xfrm>
        </p:grpSpPr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0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31" name="Group 8"/>
          <p:cNvGrpSpPr>
            <a:grpSpLocks/>
          </p:cNvGrpSpPr>
          <p:nvPr/>
        </p:nvGrpSpPr>
        <p:grpSpPr bwMode="auto">
          <a:xfrm>
            <a:off x="7360921" y="3042497"/>
            <a:ext cx="321818" cy="321818"/>
            <a:chOff x="2012" y="1092"/>
            <a:chExt cx="2813" cy="2742"/>
          </a:xfrm>
        </p:grpSpPr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3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34" name="Oval 3"/>
          <p:cNvSpPr>
            <a:spLocks noChangeArrowheads="1"/>
          </p:cNvSpPr>
          <p:nvPr/>
        </p:nvSpPr>
        <p:spPr bwMode="auto">
          <a:xfrm>
            <a:off x="6852921" y="3042497"/>
            <a:ext cx="321818" cy="32181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35" name="Oval 32"/>
          <p:cNvSpPr>
            <a:spLocks noChangeArrowheads="1"/>
          </p:cNvSpPr>
          <p:nvPr/>
        </p:nvSpPr>
        <p:spPr bwMode="auto">
          <a:xfrm>
            <a:off x="8905701" y="2518241"/>
            <a:ext cx="280924" cy="2809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36" name="Group 16"/>
          <p:cNvGrpSpPr>
            <a:grpSpLocks/>
          </p:cNvGrpSpPr>
          <p:nvPr/>
        </p:nvGrpSpPr>
        <p:grpSpPr bwMode="auto">
          <a:xfrm>
            <a:off x="8397034" y="2518241"/>
            <a:ext cx="281591" cy="281591"/>
            <a:chOff x="593" y="331"/>
            <a:chExt cx="2795" cy="2702"/>
          </a:xfrm>
        </p:grpSpPr>
        <p:sp>
          <p:nvSpPr>
            <p:cNvPr id="37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8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39" name="Group 13"/>
          <p:cNvGrpSpPr>
            <a:grpSpLocks/>
          </p:cNvGrpSpPr>
          <p:nvPr/>
        </p:nvGrpSpPr>
        <p:grpSpPr bwMode="auto">
          <a:xfrm>
            <a:off x="7889034" y="2518241"/>
            <a:ext cx="281591" cy="281591"/>
            <a:chOff x="1605" y="601"/>
            <a:chExt cx="3391" cy="3305"/>
          </a:xfrm>
        </p:grpSpPr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1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42" name="Group 8"/>
          <p:cNvGrpSpPr>
            <a:grpSpLocks/>
          </p:cNvGrpSpPr>
          <p:nvPr/>
        </p:nvGrpSpPr>
        <p:grpSpPr bwMode="auto">
          <a:xfrm>
            <a:off x="7381034" y="2518241"/>
            <a:ext cx="281591" cy="281591"/>
            <a:chOff x="2012" y="1092"/>
            <a:chExt cx="2813" cy="2742"/>
          </a:xfrm>
        </p:grpSpPr>
        <p:sp>
          <p:nvSpPr>
            <p:cNvPr id="43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4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6873034" y="2518241"/>
            <a:ext cx="281591" cy="281591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>
            <a:off x="8945833" y="2036674"/>
            <a:ext cx="240792" cy="24079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47" name="Group 16"/>
          <p:cNvGrpSpPr>
            <a:grpSpLocks/>
          </p:cNvGrpSpPr>
          <p:nvPr/>
        </p:nvGrpSpPr>
        <p:grpSpPr bwMode="auto">
          <a:xfrm>
            <a:off x="8437262" y="2036674"/>
            <a:ext cx="241363" cy="241363"/>
            <a:chOff x="593" y="331"/>
            <a:chExt cx="2795" cy="2702"/>
          </a:xfrm>
        </p:grpSpPr>
        <p:sp>
          <p:nvSpPr>
            <p:cNvPr id="48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9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50" name="Group 13"/>
          <p:cNvGrpSpPr>
            <a:grpSpLocks/>
          </p:cNvGrpSpPr>
          <p:nvPr/>
        </p:nvGrpSpPr>
        <p:grpSpPr bwMode="auto">
          <a:xfrm>
            <a:off x="7929262" y="2036674"/>
            <a:ext cx="241363" cy="241363"/>
            <a:chOff x="1605" y="601"/>
            <a:chExt cx="3391" cy="3305"/>
          </a:xfrm>
        </p:grpSpPr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52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53" name="Group 8"/>
          <p:cNvGrpSpPr>
            <a:grpSpLocks/>
          </p:cNvGrpSpPr>
          <p:nvPr/>
        </p:nvGrpSpPr>
        <p:grpSpPr bwMode="auto">
          <a:xfrm>
            <a:off x="7421262" y="2036674"/>
            <a:ext cx="241363" cy="241363"/>
            <a:chOff x="2012" y="1092"/>
            <a:chExt cx="2813" cy="2742"/>
          </a:xfrm>
        </p:grpSpPr>
        <p:sp>
          <p:nvSpPr>
            <p:cNvPr id="54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55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56" name="Oval 3"/>
          <p:cNvSpPr>
            <a:spLocks noChangeArrowheads="1"/>
          </p:cNvSpPr>
          <p:nvPr/>
        </p:nvSpPr>
        <p:spPr bwMode="auto">
          <a:xfrm>
            <a:off x="6913262" y="2036674"/>
            <a:ext cx="241363" cy="2413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 rot="5400000">
            <a:off x="8364961" y="4121091"/>
            <a:ext cx="292418" cy="305435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58" name="Freeform 44"/>
          <p:cNvSpPr>
            <a:spLocks/>
          </p:cNvSpPr>
          <p:nvPr/>
        </p:nvSpPr>
        <p:spPr bwMode="auto">
          <a:xfrm rot="5400000">
            <a:off x="7935457" y="4046360"/>
            <a:ext cx="365522" cy="381794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59" name="Freeform 44"/>
          <p:cNvSpPr>
            <a:spLocks/>
          </p:cNvSpPr>
          <p:nvPr/>
        </p:nvSpPr>
        <p:spPr bwMode="auto">
          <a:xfrm rot="5400000">
            <a:off x="7353604" y="3926789"/>
            <a:ext cx="482489" cy="503968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0" name="Freeform 10"/>
          <p:cNvSpPr>
            <a:spLocks/>
          </p:cNvSpPr>
          <p:nvPr/>
        </p:nvSpPr>
        <p:spPr bwMode="auto">
          <a:xfrm rot="5400000">
            <a:off x="8324938" y="4649162"/>
            <a:ext cx="231140" cy="230505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1" name="Freeform 10"/>
          <p:cNvSpPr>
            <a:spLocks/>
          </p:cNvSpPr>
          <p:nvPr/>
        </p:nvSpPr>
        <p:spPr bwMode="auto">
          <a:xfrm rot="5400000">
            <a:off x="7877977" y="4591457"/>
            <a:ext cx="288925" cy="288131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2" name="Freeform 10"/>
          <p:cNvSpPr>
            <a:spLocks/>
          </p:cNvSpPr>
          <p:nvPr/>
        </p:nvSpPr>
        <p:spPr bwMode="auto">
          <a:xfrm rot="5400000">
            <a:off x="7230131" y="4499128"/>
            <a:ext cx="381381" cy="380333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3" name="Freeform 50"/>
          <p:cNvSpPr>
            <a:spLocks/>
          </p:cNvSpPr>
          <p:nvPr>
            <p:custDataLst>
              <p:tags r:id="rId17"/>
            </p:custDataLst>
          </p:nvPr>
        </p:nvSpPr>
        <p:spPr bwMode="gray">
          <a:xfrm>
            <a:off x="9121013" y="3806305"/>
            <a:ext cx="292495" cy="647605"/>
          </a:xfrm>
          <a:custGeom>
            <a:avLst/>
            <a:gdLst>
              <a:gd name="T0" fmla="*/ 132 w 212"/>
              <a:gd name="T1" fmla="*/ 0 h 552"/>
              <a:gd name="T2" fmla="*/ 3 w 212"/>
              <a:gd name="T3" fmla="*/ 296 h 552"/>
              <a:gd name="T4" fmla="*/ 126 w 212"/>
              <a:gd name="T5" fmla="*/ 275 h 552"/>
              <a:gd name="T6" fmla="*/ 45 w 212"/>
              <a:gd name="T7" fmla="*/ 419 h 552"/>
              <a:gd name="T8" fmla="*/ 12 w 212"/>
              <a:gd name="T9" fmla="*/ 401 h 552"/>
              <a:gd name="T10" fmla="*/ 0 w 212"/>
              <a:gd name="T11" fmla="*/ 551 h 552"/>
              <a:gd name="T12" fmla="*/ 129 w 212"/>
              <a:gd name="T13" fmla="*/ 449 h 552"/>
              <a:gd name="T14" fmla="*/ 78 w 212"/>
              <a:gd name="T15" fmla="*/ 443 h 552"/>
              <a:gd name="T16" fmla="*/ 211 w 212"/>
              <a:gd name="T17" fmla="*/ 195 h 552"/>
              <a:gd name="T18" fmla="*/ 81 w 212"/>
              <a:gd name="T19" fmla="*/ 239 h 552"/>
              <a:gd name="T20" fmla="*/ 201 w 212"/>
              <a:gd name="T21" fmla="*/ 15 h 552"/>
              <a:gd name="T22" fmla="*/ 151 w 212"/>
              <a:gd name="T23" fmla="*/ 35 h 552"/>
              <a:gd name="T24" fmla="*/ 132 w 212"/>
              <a:gd name="T25" fmla="*/ 0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2" h="552">
                <a:moveTo>
                  <a:pt x="132" y="0"/>
                </a:moveTo>
                <a:lnTo>
                  <a:pt x="3" y="296"/>
                </a:lnTo>
                <a:lnTo>
                  <a:pt x="126" y="275"/>
                </a:lnTo>
                <a:lnTo>
                  <a:pt x="45" y="419"/>
                </a:lnTo>
                <a:lnTo>
                  <a:pt x="12" y="401"/>
                </a:lnTo>
                <a:lnTo>
                  <a:pt x="0" y="551"/>
                </a:lnTo>
                <a:lnTo>
                  <a:pt x="129" y="449"/>
                </a:lnTo>
                <a:lnTo>
                  <a:pt x="78" y="443"/>
                </a:lnTo>
                <a:lnTo>
                  <a:pt x="211" y="195"/>
                </a:lnTo>
                <a:lnTo>
                  <a:pt x="81" y="239"/>
                </a:lnTo>
                <a:lnTo>
                  <a:pt x="201" y="15"/>
                </a:lnTo>
                <a:lnTo>
                  <a:pt x="151" y="35"/>
                </a:lnTo>
                <a:lnTo>
                  <a:pt x="132" y="0"/>
                </a:lnTo>
              </a:path>
            </a:pathLst>
          </a:custGeom>
          <a:solidFill>
            <a:srgbClr val="D90D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pPr eaLnBrk="0" hangingPunct="0"/>
            <a:endParaRPr lang="en-US" sz="1200" b="1" noProof="0" dirty="0">
              <a:solidFill>
                <a:srgbClr val="000000"/>
              </a:solidFill>
            </a:endParaRPr>
          </a:p>
        </p:txBody>
      </p:sp>
      <p:sp>
        <p:nvSpPr>
          <p:cNvPr id="64" name="Line 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3971226" y="1767124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65" name="Line 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730016" y="5313911"/>
            <a:ext cx="8683492" cy="0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grpSp>
        <p:nvGrpSpPr>
          <p:cNvPr id="66" name="Gruppieren 65"/>
          <p:cNvGrpSpPr/>
          <p:nvPr/>
        </p:nvGrpSpPr>
        <p:grpSpPr>
          <a:xfrm>
            <a:off x="4561344" y="3795876"/>
            <a:ext cx="449263" cy="1425575"/>
            <a:chOff x="4695891" y="3612715"/>
            <a:chExt cx="449263" cy="1425575"/>
          </a:xfrm>
        </p:grpSpPr>
        <p:sp>
          <p:nvSpPr>
            <p:cNvPr id="67" name="AutoShape 2"/>
            <p:cNvSpPr>
              <a:spLocks noChangeArrowheads="1"/>
            </p:cNvSpPr>
            <p:nvPr/>
          </p:nvSpPr>
          <p:spPr bwMode="auto">
            <a:xfrm rot="16200000">
              <a:off x="4079147" y="4229459"/>
              <a:ext cx="1425575" cy="192088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none" lIns="45720" rIns="4572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68" name="AutoShape 3"/>
            <p:cNvSpPr>
              <a:spLocks noChangeArrowheads="1"/>
            </p:cNvSpPr>
            <p:nvPr/>
          </p:nvSpPr>
          <p:spPr bwMode="auto">
            <a:xfrm rot="5400000" flipH="1">
              <a:off x="4336322" y="4229459"/>
              <a:ext cx="1425575" cy="192088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none" lIns="45720" rIns="4572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AutoShape 2"/>
          <p:cNvSpPr>
            <a:spLocks noChangeArrowheads="1"/>
          </p:cNvSpPr>
          <p:nvPr/>
        </p:nvSpPr>
        <p:spPr bwMode="auto">
          <a:xfrm rot="5400000">
            <a:off x="4194504" y="2722158"/>
            <a:ext cx="2239055" cy="33054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0" name="AutoShape 2"/>
          <p:cNvSpPr>
            <a:spLocks noChangeArrowheads="1"/>
          </p:cNvSpPr>
          <p:nvPr/>
        </p:nvSpPr>
        <p:spPr bwMode="auto">
          <a:xfrm rot="10800000">
            <a:off x="4979266" y="4990294"/>
            <a:ext cx="3705225" cy="231045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1" name="AutoShape 2"/>
          <p:cNvSpPr>
            <a:spLocks noChangeArrowheads="1"/>
          </p:cNvSpPr>
          <p:nvPr/>
        </p:nvSpPr>
        <p:spPr bwMode="auto">
          <a:xfrm rot="5400000">
            <a:off x="4444459" y="3089146"/>
            <a:ext cx="762000" cy="233363"/>
          </a:xfrm>
          <a:prstGeom prst="triangle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hangingPunct="0"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2" name="AutoShape 2"/>
          <p:cNvSpPr>
            <a:spLocks noChangeArrowheads="1"/>
          </p:cNvSpPr>
          <p:nvPr/>
        </p:nvSpPr>
        <p:spPr bwMode="gray">
          <a:xfrm>
            <a:off x="4217266" y="5503175"/>
            <a:ext cx="1524000" cy="762000"/>
          </a:xfrm>
          <a:prstGeom prst="homePlate">
            <a:avLst>
              <a:gd name="adj" fmla="val 26667"/>
            </a:avLst>
          </a:prstGeom>
          <a:solidFill>
            <a:srgbClr val="002060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26000" tIns="0" rIns="1800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Insert Text Here</a:t>
            </a:r>
          </a:p>
        </p:txBody>
      </p:sp>
      <p:sp>
        <p:nvSpPr>
          <p:cNvPr id="73" name="Rectangle 2"/>
          <p:cNvSpPr>
            <a:spLocks noChangeArrowheads="1"/>
          </p:cNvSpPr>
          <p:nvPr/>
        </p:nvSpPr>
        <p:spPr bwMode="gray">
          <a:xfrm>
            <a:off x="6000783" y="5503175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Insert Text Here</a:t>
            </a:r>
          </a:p>
        </p:txBody>
      </p:sp>
      <p:sp>
        <p:nvSpPr>
          <p:cNvPr id="74" name="AutoShape 2"/>
          <p:cNvSpPr>
            <a:spLocks noChangeArrowheads="1"/>
          </p:cNvSpPr>
          <p:nvPr/>
        </p:nvSpPr>
        <p:spPr bwMode="gray">
          <a:xfrm>
            <a:off x="7868921" y="5503175"/>
            <a:ext cx="1524000" cy="762000"/>
          </a:xfrm>
          <a:prstGeom prst="chevron">
            <a:avLst>
              <a:gd name="adj" fmla="val 31833"/>
            </a:avLst>
          </a:prstGeom>
          <a:solidFill>
            <a:srgbClr val="002060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52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75" name="Cloud"/>
          <p:cNvSpPr>
            <a:spLocks noEditPoints="1" noChangeArrowheads="1"/>
          </p:cNvSpPr>
          <p:nvPr/>
        </p:nvSpPr>
        <p:spPr bwMode="gray">
          <a:xfrm>
            <a:off x="376323" y="5503175"/>
            <a:ext cx="1547813" cy="83820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67 w 21600"/>
              <a:gd name="T5" fmla="*/ 10800 h 21600"/>
              <a:gd name="T6" fmla="*/ 10800 w 21600"/>
              <a:gd name="T7" fmla="*/ 21577 h 21600"/>
              <a:gd name="T8" fmla="*/ 21582 w 21600"/>
              <a:gd name="T9" fmla="*/ 10800 h 21600"/>
              <a:gd name="T10" fmla="*/ 10800 w 21600"/>
              <a:gd name="T11" fmla="*/ 1235 h 21600"/>
              <a:gd name="T12" fmla="*/ 3163 w 21600"/>
              <a:gd name="T13" fmla="*/ 3163 h 21600"/>
              <a:gd name="T14" fmla="*/ 18437 w 21600"/>
              <a:gd name="T15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Text attached to cloud</a:t>
            </a:r>
          </a:p>
        </p:txBody>
      </p:sp>
      <p:sp>
        <p:nvSpPr>
          <p:cNvPr id="76" name="Oval 2"/>
          <p:cNvSpPr>
            <a:spLocks noChangeArrowheads="1"/>
          </p:cNvSpPr>
          <p:nvPr/>
        </p:nvSpPr>
        <p:spPr bwMode="gray">
          <a:xfrm>
            <a:off x="7722475" y="3628226"/>
            <a:ext cx="200025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7" name="Oval 4"/>
          <p:cNvSpPr>
            <a:spLocks noChangeArrowheads="1"/>
          </p:cNvSpPr>
          <p:nvPr/>
        </p:nvSpPr>
        <p:spPr bwMode="gray">
          <a:xfrm>
            <a:off x="8320350" y="3628226"/>
            <a:ext cx="200025" cy="2000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8" name="Text Box 5"/>
          <p:cNvSpPr txBox="1">
            <a:spLocks noChangeArrowheads="1"/>
          </p:cNvSpPr>
          <p:nvPr/>
        </p:nvSpPr>
        <p:spPr bwMode="gray">
          <a:xfrm>
            <a:off x="8588097" y="3650172"/>
            <a:ext cx="275718" cy="15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noProof="0" dirty="0" err="1">
                <a:solidFill>
                  <a:srgbClr val="000000"/>
                </a:solidFill>
              </a:rPr>
              <a:t>hoch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79" name="Text Box 3"/>
          <p:cNvSpPr txBox="1">
            <a:spLocks noChangeArrowheads="1"/>
          </p:cNvSpPr>
          <p:nvPr/>
        </p:nvSpPr>
        <p:spPr bwMode="gray">
          <a:xfrm>
            <a:off x="7247256" y="3650172"/>
            <a:ext cx="383118" cy="15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noProof="0" dirty="0" err="1">
                <a:solidFill>
                  <a:srgbClr val="000000"/>
                </a:solidFill>
              </a:rPr>
              <a:t>niedrig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cxnSp>
        <p:nvCxnSpPr>
          <p:cNvPr id="80" name="Gerade Verbindung mit Pfeil 79"/>
          <p:cNvCxnSpPr/>
          <p:nvPr/>
        </p:nvCxnSpPr>
        <p:spPr bwMode="auto">
          <a:xfrm>
            <a:off x="8022921" y="3728238"/>
            <a:ext cx="23012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Oval 2"/>
          <p:cNvSpPr>
            <a:spLocks noChangeArrowheads="1"/>
          </p:cNvSpPr>
          <p:nvPr/>
        </p:nvSpPr>
        <p:spPr bwMode="gray">
          <a:xfrm>
            <a:off x="4614134" y="2001664"/>
            <a:ext cx="254000" cy="254000"/>
          </a:xfrm>
          <a:prstGeom prst="ellipse">
            <a:avLst/>
          </a:prstGeom>
          <a:solidFill>
            <a:srgbClr val="D90D39"/>
          </a:solid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#</a:t>
            </a:r>
          </a:p>
        </p:txBody>
      </p:sp>
      <p:sp>
        <p:nvSpPr>
          <p:cNvPr id="82" name="Oval 2"/>
          <p:cNvSpPr>
            <a:spLocks noChangeArrowheads="1"/>
          </p:cNvSpPr>
          <p:nvPr/>
        </p:nvSpPr>
        <p:spPr bwMode="gray">
          <a:xfrm>
            <a:off x="4614134" y="2326348"/>
            <a:ext cx="254000" cy="254000"/>
          </a:xfrm>
          <a:prstGeom prst="ellipse">
            <a:avLst/>
          </a:prstGeom>
          <a:solidFill>
            <a:srgbClr val="DCDCDC"/>
          </a:solid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#</a:t>
            </a:r>
          </a:p>
        </p:txBody>
      </p:sp>
      <p:sp>
        <p:nvSpPr>
          <p:cNvPr id="83" name="AutoShape 2"/>
          <p:cNvSpPr>
            <a:spLocks noChangeArrowheads="1"/>
          </p:cNvSpPr>
          <p:nvPr/>
        </p:nvSpPr>
        <p:spPr bwMode="gray">
          <a:xfrm>
            <a:off x="2233062" y="5503175"/>
            <a:ext cx="1089788" cy="742950"/>
          </a:xfrm>
          <a:prstGeom prst="wedgeRectCallout">
            <a:avLst>
              <a:gd name="adj1" fmla="val 83081"/>
              <a:gd name="adj2" fmla="val -357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A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B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C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D</a:t>
            </a:r>
          </a:p>
        </p:txBody>
      </p:sp>
      <p:sp>
        <p:nvSpPr>
          <p:cNvPr id="85" name="AutoShape 2"/>
          <p:cNvSpPr>
            <a:spLocks noChangeArrowheads="1"/>
          </p:cNvSpPr>
          <p:nvPr/>
        </p:nvSpPr>
        <p:spPr bwMode="gray">
          <a:xfrm>
            <a:off x="5741266" y="3260567"/>
            <a:ext cx="820826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6" name="AutoShape 2"/>
          <p:cNvSpPr>
            <a:spLocks noChangeArrowheads="1"/>
          </p:cNvSpPr>
          <p:nvPr/>
        </p:nvSpPr>
        <p:spPr bwMode="gray">
          <a:xfrm rot="-5400000">
            <a:off x="5741266" y="1901874"/>
            <a:ext cx="976313" cy="976313"/>
          </a:xfrm>
          <a:custGeom>
            <a:avLst/>
            <a:gdLst>
              <a:gd name="G0" fmla="+- 0 0 0"/>
              <a:gd name="G1" fmla="+- -5931426 0 0"/>
              <a:gd name="G2" fmla="+- 0 0 -5931426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5931426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931426"/>
              <a:gd name="G36" fmla="sin G34 -5931426"/>
              <a:gd name="G37" fmla="+/ -5931426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402 w 21600"/>
              <a:gd name="T5" fmla="*/ 3129 h 21600"/>
              <a:gd name="T6" fmla="*/ 10728 w 21600"/>
              <a:gd name="T7" fmla="*/ 2700 h 21600"/>
              <a:gd name="T8" fmla="*/ 14601 w 21600"/>
              <a:gd name="T9" fmla="*/ 696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10784" y="5399"/>
                  <a:pt x="10768" y="5400"/>
                  <a:pt x="10752" y="5400"/>
                </a:cubicBezTo>
                <a:lnTo>
                  <a:pt x="10704" y="0"/>
                </a:lnTo>
                <a:cubicBezTo>
                  <a:pt x="10736" y="0"/>
                  <a:pt x="10768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7" name="AutoShape 2"/>
          <p:cNvSpPr>
            <a:spLocks noChangeArrowheads="1"/>
          </p:cNvSpPr>
          <p:nvPr/>
        </p:nvSpPr>
        <p:spPr bwMode="gray">
          <a:xfrm>
            <a:off x="5640404" y="2608897"/>
            <a:ext cx="967597" cy="4857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8" name="AutoShape 2"/>
          <p:cNvSpPr>
            <a:spLocks noChangeArrowheads="1"/>
          </p:cNvSpPr>
          <p:nvPr/>
        </p:nvSpPr>
        <p:spPr bwMode="gray">
          <a:xfrm>
            <a:off x="5377763" y="4066003"/>
            <a:ext cx="773875" cy="701662"/>
          </a:xfrm>
          <a:custGeom>
            <a:avLst/>
            <a:gdLst>
              <a:gd name="G0" fmla="+- 6480 0 0"/>
              <a:gd name="G1" fmla="+- 8640 0 0"/>
              <a:gd name="G2" fmla="+- 4320 0 0"/>
              <a:gd name="G3" fmla="+- 21600 0 6480"/>
              <a:gd name="G4" fmla="+- 21600 0 8640"/>
              <a:gd name="G5" fmla="+- 21600 0 4320"/>
              <a:gd name="G6" fmla="+- 6480 0 10800"/>
              <a:gd name="G7" fmla="+- 8640 0 10800"/>
              <a:gd name="G8" fmla="*/ G7 4320 G6"/>
              <a:gd name="G9" fmla="+- 21600 0 G8"/>
              <a:gd name="T0" fmla="*/ G8 w 21600"/>
              <a:gd name="T1" fmla="*/ G1 h 21600"/>
              <a:gd name="T2" fmla="*/ G9 w 21600"/>
              <a:gd name="T3" fmla="*/ G4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9" name="Freeform 2"/>
          <p:cNvSpPr>
            <a:spLocks/>
          </p:cNvSpPr>
          <p:nvPr/>
        </p:nvSpPr>
        <p:spPr bwMode="auto">
          <a:xfrm>
            <a:off x="6321656" y="4079190"/>
            <a:ext cx="742950" cy="639762"/>
          </a:xfrm>
          <a:custGeom>
            <a:avLst/>
            <a:gdLst>
              <a:gd name="T0" fmla="*/ 108399 w 2193"/>
              <a:gd name="T1" fmla="*/ 93120 h 2193"/>
              <a:gd name="T2" fmla="*/ 96881 w 2193"/>
              <a:gd name="T3" fmla="*/ 82903 h 2193"/>
              <a:gd name="T4" fmla="*/ 74185 w 2193"/>
              <a:gd name="T5" fmla="*/ 63345 h 2193"/>
              <a:gd name="T6" fmla="*/ 114157 w 2193"/>
              <a:gd name="T7" fmla="*/ 72102 h 2193"/>
              <a:gd name="T8" fmla="*/ 235090 w 2193"/>
              <a:gd name="T9" fmla="*/ 100126 h 2193"/>
              <a:gd name="T10" fmla="*/ 254737 w 2193"/>
              <a:gd name="T11" fmla="*/ 126690 h 2193"/>
              <a:gd name="T12" fmla="*/ 288612 w 2193"/>
              <a:gd name="T13" fmla="*/ 234698 h 2193"/>
              <a:gd name="T14" fmla="*/ 290644 w 2193"/>
              <a:gd name="T15" fmla="*/ 250461 h 2193"/>
              <a:gd name="T16" fmla="*/ 263544 w 2193"/>
              <a:gd name="T17" fmla="*/ 227400 h 2193"/>
              <a:gd name="T18" fmla="*/ 254737 w 2193"/>
              <a:gd name="T19" fmla="*/ 222437 h 2193"/>
              <a:gd name="T20" fmla="*/ 238138 w 2193"/>
              <a:gd name="T21" fmla="*/ 239952 h 2193"/>
              <a:gd name="T22" fmla="*/ 218830 w 2193"/>
              <a:gd name="T23" fmla="*/ 273230 h 2193"/>
              <a:gd name="T24" fmla="*/ 209006 w 2193"/>
              <a:gd name="T25" fmla="*/ 307384 h 2193"/>
              <a:gd name="T26" fmla="*/ 212732 w 2193"/>
              <a:gd name="T27" fmla="*/ 349711 h 2193"/>
              <a:gd name="T28" fmla="*/ 234412 w 2193"/>
              <a:gd name="T29" fmla="*/ 395833 h 2193"/>
              <a:gd name="T30" fmla="*/ 276078 w 2193"/>
              <a:gd name="T31" fmla="*/ 433198 h 2193"/>
              <a:gd name="T32" fmla="*/ 331294 w 2193"/>
              <a:gd name="T33" fmla="*/ 455383 h 2193"/>
              <a:gd name="T34" fmla="*/ 390574 w 2193"/>
              <a:gd name="T35" fmla="*/ 458886 h 2193"/>
              <a:gd name="T36" fmla="*/ 448161 w 2193"/>
              <a:gd name="T37" fmla="*/ 443123 h 2193"/>
              <a:gd name="T38" fmla="*/ 497279 w 2193"/>
              <a:gd name="T39" fmla="*/ 408677 h 2193"/>
              <a:gd name="T40" fmla="*/ 525395 w 2193"/>
              <a:gd name="T41" fmla="*/ 364599 h 2193"/>
              <a:gd name="T42" fmla="*/ 533525 w 2193"/>
              <a:gd name="T43" fmla="*/ 316433 h 2193"/>
              <a:gd name="T44" fmla="*/ 520653 w 2193"/>
              <a:gd name="T45" fmla="*/ 265640 h 2193"/>
              <a:gd name="T46" fmla="*/ 488810 w 2193"/>
              <a:gd name="T47" fmla="*/ 223313 h 2193"/>
              <a:gd name="T48" fmla="*/ 440031 w 2193"/>
              <a:gd name="T49" fmla="*/ 192662 h 2193"/>
              <a:gd name="T50" fmla="*/ 384477 w 2193"/>
              <a:gd name="T51" fmla="*/ 180694 h 2193"/>
              <a:gd name="T52" fmla="*/ 346876 w 2193"/>
              <a:gd name="T53" fmla="*/ 181570 h 2193"/>
              <a:gd name="T54" fmla="*/ 323164 w 2193"/>
              <a:gd name="T55" fmla="*/ 186240 h 2193"/>
              <a:gd name="T56" fmla="*/ 315034 w 2193"/>
              <a:gd name="T57" fmla="*/ 187116 h 2193"/>
              <a:gd name="T58" fmla="*/ 295725 w 2193"/>
              <a:gd name="T59" fmla="*/ 124939 h 2193"/>
              <a:gd name="T60" fmla="*/ 280482 w 2193"/>
              <a:gd name="T61" fmla="*/ 75605 h 2193"/>
              <a:gd name="T62" fmla="*/ 233057 w 2193"/>
              <a:gd name="T63" fmla="*/ 63929 h 2193"/>
              <a:gd name="T64" fmla="*/ 173438 w 2193"/>
              <a:gd name="T65" fmla="*/ 49333 h 2193"/>
              <a:gd name="T66" fmla="*/ 185294 w 2193"/>
              <a:gd name="T67" fmla="*/ 42911 h 2193"/>
              <a:gd name="T68" fmla="*/ 226621 w 2193"/>
              <a:gd name="T69" fmla="*/ 25104 h 2193"/>
              <a:gd name="T70" fmla="*/ 281498 w 2193"/>
              <a:gd name="T71" fmla="*/ 9341 h 2193"/>
              <a:gd name="T72" fmla="*/ 332310 w 2193"/>
              <a:gd name="T73" fmla="*/ 1751 h 2193"/>
              <a:gd name="T74" fmla="*/ 376347 w 2193"/>
              <a:gd name="T75" fmla="*/ 0 h 2193"/>
              <a:gd name="T76" fmla="*/ 430546 w 2193"/>
              <a:gd name="T77" fmla="*/ 4087 h 2193"/>
              <a:gd name="T78" fmla="*/ 489827 w 2193"/>
              <a:gd name="T79" fmla="*/ 16347 h 2193"/>
              <a:gd name="T80" fmla="*/ 554527 w 2193"/>
              <a:gd name="T81" fmla="*/ 41160 h 2193"/>
              <a:gd name="T82" fmla="*/ 618211 w 2193"/>
              <a:gd name="T83" fmla="*/ 80276 h 2193"/>
              <a:gd name="T84" fmla="*/ 671395 w 2193"/>
              <a:gd name="T85" fmla="*/ 131944 h 2193"/>
              <a:gd name="T86" fmla="*/ 716109 w 2193"/>
              <a:gd name="T87" fmla="*/ 201128 h 2193"/>
              <a:gd name="T88" fmla="*/ 739821 w 2193"/>
              <a:gd name="T89" fmla="*/ 284615 h 2193"/>
              <a:gd name="T90" fmla="*/ 740160 w 2193"/>
              <a:gd name="T91" fmla="*/ 358760 h 2193"/>
              <a:gd name="T92" fmla="*/ 721868 w 2193"/>
              <a:gd name="T93" fmla="*/ 425900 h 2193"/>
              <a:gd name="T94" fmla="*/ 682234 w 2193"/>
              <a:gd name="T95" fmla="*/ 494792 h 2193"/>
              <a:gd name="T96" fmla="*/ 618550 w 2193"/>
              <a:gd name="T97" fmla="*/ 558429 h 2193"/>
              <a:gd name="T98" fmla="*/ 537929 w 2193"/>
              <a:gd name="T99" fmla="*/ 605426 h 2193"/>
              <a:gd name="T100" fmla="*/ 448161 w 2193"/>
              <a:gd name="T101" fmla="*/ 632866 h 2193"/>
              <a:gd name="T102" fmla="*/ 351957 w 2193"/>
              <a:gd name="T103" fmla="*/ 639580 h 2193"/>
              <a:gd name="T104" fmla="*/ 255753 w 2193"/>
              <a:gd name="T105" fmla="*/ 624109 h 2193"/>
              <a:gd name="T106" fmla="*/ 162937 w 2193"/>
              <a:gd name="T107" fmla="*/ 584701 h 2193"/>
              <a:gd name="T108" fmla="*/ 85703 w 2193"/>
              <a:gd name="T109" fmla="*/ 525150 h 2193"/>
              <a:gd name="T110" fmla="*/ 34891 w 2193"/>
              <a:gd name="T111" fmla="*/ 455675 h 2193"/>
              <a:gd name="T112" fmla="*/ 8807 w 2193"/>
              <a:gd name="T113" fmla="*/ 388535 h 2193"/>
              <a:gd name="T114" fmla="*/ 0 w 2193"/>
              <a:gd name="T115" fmla="*/ 331029 h 2193"/>
              <a:gd name="T116" fmla="*/ 3049 w 2193"/>
              <a:gd name="T117" fmla="*/ 280528 h 2193"/>
              <a:gd name="T118" fmla="*/ 14905 w 2193"/>
              <a:gd name="T119" fmla="*/ 229151 h 2193"/>
              <a:gd name="T120" fmla="*/ 39295 w 2193"/>
              <a:gd name="T121" fmla="*/ 176315 h 2193"/>
              <a:gd name="T122" fmla="*/ 69782 w 2193"/>
              <a:gd name="T123" fmla="*/ 133404 h 2193"/>
              <a:gd name="T124" fmla="*/ 96543 w 2193"/>
              <a:gd name="T125" fmla="*/ 104797 h 219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93" h="2193">
                <a:moveTo>
                  <a:pt x="285" y="359"/>
                </a:moveTo>
                <a:lnTo>
                  <a:pt x="289" y="354"/>
                </a:lnTo>
                <a:lnTo>
                  <a:pt x="293" y="350"/>
                </a:lnTo>
                <a:lnTo>
                  <a:pt x="297" y="345"/>
                </a:lnTo>
                <a:lnTo>
                  <a:pt x="300" y="341"/>
                </a:lnTo>
                <a:lnTo>
                  <a:pt x="304" y="338"/>
                </a:lnTo>
                <a:lnTo>
                  <a:pt x="307" y="335"/>
                </a:lnTo>
                <a:lnTo>
                  <a:pt x="309" y="331"/>
                </a:lnTo>
                <a:lnTo>
                  <a:pt x="312" y="329"/>
                </a:lnTo>
                <a:lnTo>
                  <a:pt x="314" y="326"/>
                </a:lnTo>
                <a:lnTo>
                  <a:pt x="316" y="324"/>
                </a:lnTo>
                <a:lnTo>
                  <a:pt x="317" y="323"/>
                </a:lnTo>
                <a:lnTo>
                  <a:pt x="319" y="321"/>
                </a:lnTo>
                <a:lnTo>
                  <a:pt x="320" y="320"/>
                </a:lnTo>
                <a:lnTo>
                  <a:pt x="320" y="319"/>
                </a:lnTo>
                <a:lnTo>
                  <a:pt x="321" y="319"/>
                </a:lnTo>
                <a:lnTo>
                  <a:pt x="321" y="318"/>
                </a:lnTo>
                <a:lnTo>
                  <a:pt x="320" y="318"/>
                </a:lnTo>
                <a:lnTo>
                  <a:pt x="319" y="317"/>
                </a:lnTo>
                <a:lnTo>
                  <a:pt x="318" y="315"/>
                </a:lnTo>
                <a:lnTo>
                  <a:pt x="316" y="313"/>
                </a:lnTo>
                <a:lnTo>
                  <a:pt x="314" y="311"/>
                </a:lnTo>
                <a:lnTo>
                  <a:pt x="311" y="309"/>
                </a:lnTo>
                <a:lnTo>
                  <a:pt x="308" y="306"/>
                </a:lnTo>
                <a:lnTo>
                  <a:pt x="304" y="302"/>
                </a:lnTo>
                <a:lnTo>
                  <a:pt x="300" y="298"/>
                </a:lnTo>
                <a:lnTo>
                  <a:pt x="296" y="294"/>
                </a:lnTo>
                <a:lnTo>
                  <a:pt x="291" y="289"/>
                </a:lnTo>
                <a:lnTo>
                  <a:pt x="286" y="284"/>
                </a:lnTo>
                <a:lnTo>
                  <a:pt x="281" y="278"/>
                </a:lnTo>
                <a:lnTo>
                  <a:pt x="275" y="273"/>
                </a:lnTo>
                <a:lnTo>
                  <a:pt x="268" y="266"/>
                </a:lnTo>
                <a:lnTo>
                  <a:pt x="262" y="260"/>
                </a:lnTo>
                <a:lnTo>
                  <a:pt x="256" y="254"/>
                </a:lnTo>
                <a:lnTo>
                  <a:pt x="251" y="248"/>
                </a:lnTo>
                <a:lnTo>
                  <a:pt x="246" y="243"/>
                </a:lnTo>
                <a:lnTo>
                  <a:pt x="241" y="239"/>
                </a:lnTo>
                <a:lnTo>
                  <a:pt x="237" y="234"/>
                </a:lnTo>
                <a:lnTo>
                  <a:pt x="233" y="230"/>
                </a:lnTo>
                <a:lnTo>
                  <a:pt x="229" y="227"/>
                </a:lnTo>
                <a:lnTo>
                  <a:pt x="226" y="224"/>
                </a:lnTo>
                <a:lnTo>
                  <a:pt x="223" y="221"/>
                </a:lnTo>
                <a:lnTo>
                  <a:pt x="221" y="219"/>
                </a:lnTo>
                <a:lnTo>
                  <a:pt x="219" y="217"/>
                </a:lnTo>
                <a:lnTo>
                  <a:pt x="218" y="216"/>
                </a:lnTo>
                <a:lnTo>
                  <a:pt x="217" y="215"/>
                </a:lnTo>
                <a:lnTo>
                  <a:pt x="216" y="214"/>
                </a:lnTo>
                <a:lnTo>
                  <a:pt x="217" y="214"/>
                </a:lnTo>
                <a:lnTo>
                  <a:pt x="220" y="215"/>
                </a:lnTo>
                <a:lnTo>
                  <a:pt x="225" y="216"/>
                </a:lnTo>
                <a:lnTo>
                  <a:pt x="232" y="218"/>
                </a:lnTo>
                <a:lnTo>
                  <a:pt x="241" y="221"/>
                </a:lnTo>
                <a:lnTo>
                  <a:pt x="252" y="224"/>
                </a:lnTo>
                <a:lnTo>
                  <a:pt x="265" y="227"/>
                </a:lnTo>
                <a:lnTo>
                  <a:pt x="280" y="231"/>
                </a:lnTo>
                <a:lnTo>
                  <a:pt x="297" y="236"/>
                </a:lnTo>
                <a:lnTo>
                  <a:pt x="316" y="241"/>
                </a:lnTo>
                <a:lnTo>
                  <a:pt x="337" y="247"/>
                </a:lnTo>
                <a:lnTo>
                  <a:pt x="361" y="253"/>
                </a:lnTo>
                <a:lnTo>
                  <a:pt x="386" y="260"/>
                </a:lnTo>
                <a:lnTo>
                  <a:pt x="413" y="267"/>
                </a:lnTo>
                <a:lnTo>
                  <a:pt x="442" y="275"/>
                </a:lnTo>
                <a:lnTo>
                  <a:pt x="473" y="283"/>
                </a:lnTo>
                <a:lnTo>
                  <a:pt x="504" y="292"/>
                </a:lnTo>
                <a:lnTo>
                  <a:pt x="533" y="300"/>
                </a:lnTo>
                <a:lnTo>
                  <a:pt x="560" y="307"/>
                </a:lnTo>
                <a:lnTo>
                  <a:pt x="585" y="314"/>
                </a:lnTo>
                <a:lnTo>
                  <a:pt x="608" y="320"/>
                </a:lnTo>
                <a:lnTo>
                  <a:pt x="629" y="326"/>
                </a:lnTo>
                <a:lnTo>
                  <a:pt x="649" y="331"/>
                </a:lnTo>
                <a:lnTo>
                  <a:pt x="666" y="335"/>
                </a:lnTo>
                <a:lnTo>
                  <a:pt x="681" y="340"/>
                </a:lnTo>
                <a:lnTo>
                  <a:pt x="694" y="343"/>
                </a:lnTo>
                <a:lnTo>
                  <a:pt x="705" y="346"/>
                </a:lnTo>
                <a:lnTo>
                  <a:pt x="714" y="349"/>
                </a:lnTo>
                <a:lnTo>
                  <a:pt x="721" y="350"/>
                </a:lnTo>
                <a:lnTo>
                  <a:pt x="726" y="352"/>
                </a:lnTo>
                <a:lnTo>
                  <a:pt x="729" y="353"/>
                </a:lnTo>
                <a:lnTo>
                  <a:pt x="730" y="353"/>
                </a:lnTo>
                <a:lnTo>
                  <a:pt x="730" y="354"/>
                </a:lnTo>
                <a:lnTo>
                  <a:pt x="731" y="357"/>
                </a:lnTo>
                <a:lnTo>
                  <a:pt x="732" y="362"/>
                </a:lnTo>
                <a:lnTo>
                  <a:pt x="734" y="369"/>
                </a:lnTo>
                <a:lnTo>
                  <a:pt x="737" y="378"/>
                </a:lnTo>
                <a:lnTo>
                  <a:pt x="740" y="389"/>
                </a:lnTo>
                <a:lnTo>
                  <a:pt x="743" y="402"/>
                </a:lnTo>
                <a:lnTo>
                  <a:pt x="747" y="417"/>
                </a:lnTo>
                <a:lnTo>
                  <a:pt x="752" y="434"/>
                </a:lnTo>
                <a:lnTo>
                  <a:pt x="757" y="454"/>
                </a:lnTo>
                <a:lnTo>
                  <a:pt x="763" y="475"/>
                </a:lnTo>
                <a:lnTo>
                  <a:pt x="769" y="498"/>
                </a:lnTo>
                <a:lnTo>
                  <a:pt x="776" y="523"/>
                </a:lnTo>
                <a:lnTo>
                  <a:pt x="783" y="550"/>
                </a:lnTo>
                <a:lnTo>
                  <a:pt x="791" y="580"/>
                </a:lnTo>
                <a:lnTo>
                  <a:pt x="799" y="611"/>
                </a:lnTo>
                <a:lnTo>
                  <a:pt x="808" y="642"/>
                </a:lnTo>
                <a:lnTo>
                  <a:pt x="816" y="671"/>
                </a:lnTo>
                <a:lnTo>
                  <a:pt x="823" y="698"/>
                </a:lnTo>
                <a:lnTo>
                  <a:pt x="830" y="724"/>
                </a:lnTo>
                <a:lnTo>
                  <a:pt x="836" y="747"/>
                </a:lnTo>
                <a:lnTo>
                  <a:pt x="842" y="768"/>
                </a:lnTo>
                <a:lnTo>
                  <a:pt x="847" y="787"/>
                </a:lnTo>
                <a:lnTo>
                  <a:pt x="852" y="804"/>
                </a:lnTo>
                <a:lnTo>
                  <a:pt x="856" y="819"/>
                </a:lnTo>
                <a:lnTo>
                  <a:pt x="859" y="833"/>
                </a:lnTo>
                <a:lnTo>
                  <a:pt x="862" y="844"/>
                </a:lnTo>
                <a:lnTo>
                  <a:pt x="865" y="853"/>
                </a:lnTo>
                <a:lnTo>
                  <a:pt x="867" y="860"/>
                </a:lnTo>
                <a:lnTo>
                  <a:pt x="868" y="865"/>
                </a:lnTo>
                <a:lnTo>
                  <a:pt x="869" y="868"/>
                </a:lnTo>
                <a:lnTo>
                  <a:pt x="869" y="869"/>
                </a:lnTo>
                <a:lnTo>
                  <a:pt x="868" y="868"/>
                </a:lnTo>
                <a:lnTo>
                  <a:pt x="867" y="867"/>
                </a:lnTo>
                <a:lnTo>
                  <a:pt x="865" y="865"/>
                </a:lnTo>
                <a:lnTo>
                  <a:pt x="863" y="863"/>
                </a:lnTo>
                <a:lnTo>
                  <a:pt x="861" y="861"/>
                </a:lnTo>
                <a:lnTo>
                  <a:pt x="858" y="858"/>
                </a:lnTo>
                <a:lnTo>
                  <a:pt x="855" y="855"/>
                </a:lnTo>
                <a:lnTo>
                  <a:pt x="851" y="851"/>
                </a:lnTo>
                <a:lnTo>
                  <a:pt x="847" y="847"/>
                </a:lnTo>
                <a:lnTo>
                  <a:pt x="842" y="842"/>
                </a:lnTo>
                <a:lnTo>
                  <a:pt x="837" y="837"/>
                </a:lnTo>
                <a:lnTo>
                  <a:pt x="831" y="832"/>
                </a:lnTo>
                <a:lnTo>
                  <a:pt x="826" y="826"/>
                </a:lnTo>
                <a:lnTo>
                  <a:pt x="819" y="820"/>
                </a:lnTo>
                <a:lnTo>
                  <a:pt x="812" y="813"/>
                </a:lnTo>
                <a:lnTo>
                  <a:pt x="805" y="806"/>
                </a:lnTo>
                <a:lnTo>
                  <a:pt x="799" y="800"/>
                </a:lnTo>
                <a:lnTo>
                  <a:pt x="793" y="794"/>
                </a:lnTo>
                <a:lnTo>
                  <a:pt x="787" y="789"/>
                </a:lnTo>
                <a:lnTo>
                  <a:pt x="782" y="784"/>
                </a:lnTo>
                <a:lnTo>
                  <a:pt x="778" y="779"/>
                </a:lnTo>
                <a:lnTo>
                  <a:pt x="773" y="775"/>
                </a:lnTo>
                <a:lnTo>
                  <a:pt x="770" y="771"/>
                </a:lnTo>
                <a:lnTo>
                  <a:pt x="766" y="768"/>
                </a:lnTo>
                <a:lnTo>
                  <a:pt x="763" y="765"/>
                </a:lnTo>
                <a:lnTo>
                  <a:pt x="761" y="763"/>
                </a:lnTo>
                <a:lnTo>
                  <a:pt x="759" y="761"/>
                </a:lnTo>
                <a:lnTo>
                  <a:pt x="757" y="759"/>
                </a:lnTo>
                <a:lnTo>
                  <a:pt x="756" y="758"/>
                </a:lnTo>
                <a:lnTo>
                  <a:pt x="755" y="757"/>
                </a:lnTo>
                <a:lnTo>
                  <a:pt x="755" y="758"/>
                </a:lnTo>
                <a:lnTo>
                  <a:pt x="754" y="759"/>
                </a:lnTo>
                <a:lnTo>
                  <a:pt x="753" y="760"/>
                </a:lnTo>
                <a:lnTo>
                  <a:pt x="752" y="762"/>
                </a:lnTo>
                <a:lnTo>
                  <a:pt x="751" y="763"/>
                </a:lnTo>
                <a:lnTo>
                  <a:pt x="749" y="765"/>
                </a:lnTo>
                <a:lnTo>
                  <a:pt x="747" y="768"/>
                </a:lnTo>
                <a:lnTo>
                  <a:pt x="744" y="771"/>
                </a:lnTo>
                <a:lnTo>
                  <a:pt x="742" y="774"/>
                </a:lnTo>
                <a:lnTo>
                  <a:pt x="739" y="777"/>
                </a:lnTo>
                <a:lnTo>
                  <a:pt x="736" y="781"/>
                </a:lnTo>
                <a:lnTo>
                  <a:pt x="732" y="785"/>
                </a:lnTo>
                <a:lnTo>
                  <a:pt x="728" y="789"/>
                </a:lnTo>
                <a:lnTo>
                  <a:pt x="724" y="794"/>
                </a:lnTo>
                <a:lnTo>
                  <a:pt x="720" y="799"/>
                </a:lnTo>
                <a:lnTo>
                  <a:pt x="716" y="805"/>
                </a:lnTo>
                <a:lnTo>
                  <a:pt x="711" y="810"/>
                </a:lnTo>
                <a:lnTo>
                  <a:pt x="707" y="816"/>
                </a:lnTo>
                <a:lnTo>
                  <a:pt x="703" y="822"/>
                </a:lnTo>
                <a:lnTo>
                  <a:pt x="699" y="828"/>
                </a:lnTo>
                <a:lnTo>
                  <a:pt x="695" y="834"/>
                </a:lnTo>
                <a:lnTo>
                  <a:pt x="690" y="841"/>
                </a:lnTo>
                <a:lnTo>
                  <a:pt x="686" y="848"/>
                </a:lnTo>
                <a:lnTo>
                  <a:pt x="682" y="855"/>
                </a:lnTo>
                <a:lnTo>
                  <a:pt x="679" y="862"/>
                </a:lnTo>
                <a:lnTo>
                  <a:pt x="675" y="870"/>
                </a:lnTo>
                <a:lnTo>
                  <a:pt x="671" y="877"/>
                </a:lnTo>
                <a:lnTo>
                  <a:pt x="667" y="885"/>
                </a:lnTo>
                <a:lnTo>
                  <a:pt x="663" y="894"/>
                </a:lnTo>
                <a:lnTo>
                  <a:pt x="660" y="902"/>
                </a:lnTo>
                <a:lnTo>
                  <a:pt x="656" y="911"/>
                </a:lnTo>
                <a:lnTo>
                  <a:pt x="652" y="919"/>
                </a:lnTo>
                <a:lnTo>
                  <a:pt x="649" y="928"/>
                </a:lnTo>
                <a:lnTo>
                  <a:pt x="646" y="936"/>
                </a:lnTo>
                <a:lnTo>
                  <a:pt x="643" y="945"/>
                </a:lnTo>
                <a:lnTo>
                  <a:pt x="640" y="953"/>
                </a:lnTo>
                <a:lnTo>
                  <a:pt x="637" y="961"/>
                </a:lnTo>
                <a:lnTo>
                  <a:pt x="635" y="969"/>
                </a:lnTo>
                <a:lnTo>
                  <a:pt x="632" y="977"/>
                </a:lnTo>
                <a:lnTo>
                  <a:pt x="630" y="985"/>
                </a:lnTo>
                <a:lnTo>
                  <a:pt x="628" y="993"/>
                </a:lnTo>
                <a:lnTo>
                  <a:pt x="626" y="1001"/>
                </a:lnTo>
                <a:lnTo>
                  <a:pt x="624" y="1008"/>
                </a:lnTo>
                <a:lnTo>
                  <a:pt x="622" y="1016"/>
                </a:lnTo>
                <a:lnTo>
                  <a:pt x="621" y="1023"/>
                </a:lnTo>
                <a:lnTo>
                  <a:pt x="620" y="1031"/>
                </a:lnTo>
                <a:lnTo>
                  <a:pt x="618" y="1038"/>
                </a:lnTo>
                <a:lnTo>
                  <a:pt x="618" y="1045"/>
                </a:lnTo>
                <a:lnTo>
                  <a:pt x="617" y="1053"/>
                </a:lnTo>
                <a:lnTo>
                  <a:pt x="616" y="1061"/>
                </a:lnTo>
                <a:lnTo>
                  <a:pt x="616" y="1069"/>
                </a:lnTo>
                <a:lnTo>
                  <a:pt x="616" y="1077"/>
                </a:lnTo>
                <a:lnTo>
                  <a:pt x="616" y="1086"/>
                </a:lnTo>
                <a:lnTo>
                  <a:pt x="616" y="1095"/>
                </a:lnTo>
                <a:lnTo>
                  <a:pt x="616" y="1104"/>
                </a:lnTo>
                <a:lnTo>
                  <a:pt x="617" y="1113"/>
                </a:lnTo>
                <a:lnTo>
                  <a:pt x="617" y="1123"/>
                </a:lnTo>
                <a:lnTo>
                  <a:pt x="618" y="1133"/>
                </a:lnTo>
                <a:lnTo>
                  <a:pt x="619" y="1143"/>
                </a:lnTo>
                <a:lnTo>
                  <a:pt x="621" y="1154"/>
                </a:lnTo>
                <a:lnTo>
                  <a:pt x="622" y="1164"/>
                </a:lnTo>
                <a:lnTo>
                  <a:pt x="624" y="1175"/>
                </a:lnTo>
                <a:lnTo>
                  <a:pt x="626" y="1187"/>
                </a:lnTo>
                <a:lnTo>
                  <a:pt x="628" y="1198"/>
                </a:lnTo>
                <a:lnTo>
                  <a:pt x="631" y="1209"/>
                </a:lnTo>
                <a:lnTo>
                  <a:pt x="633" y="1220"/>
                </a:lnTo>
                <a:lnTo>
                  <a:pt x="636" y="1231"/>
                </a:lnTo>
                <a:lnTo>
                  <a:pt x="639" y="1242"/>
                </a:lnTo>
                <a:lnTo>
                  <a:pt x="643" y="1253"/>
                </a:lnTo>
                <a:lnTo>
                  <a:pt x="647" y="1264"/>
                </a:lnTo>
                <a:lnTo>
                  <a:pt x="651" y="1274"/>
                </a:lnTo>
                <a:lnTo>
                  <a:pt x="655" y="1285"/>
                </a:lnTo>
                <a:lnTo>
                  <a:pt x="659" y="1295"/>
                </a:lnTo>
                <a:lnTo>
                  <a:pt x="664" y="1306"/>
                </a:lnTo>
                <a:lnTo>
                  <a:pt x="669" y="1316"/>
                </a:lnTo>
                <a:lnTo>
                  <a:pt x="675" y="1326"/>
                </a:lnTo>
                <a:lnTo>
                  <a:pt x="680" y="1336"/>
                </a:lnTo>
                <a:lnTo>
                  <a:pt x="686" y="1346"/>
                </a:lnTo>
                <a:lnTo>
                  <a:pt x="692" y="1356"/>
                </a:lnTo>
                <a:lnTo>
                  <a:pt x="699" y="1366"/>
                </a:lnTo>
                <a:lnTo>
                  <a:pt x="705" y="1375"/>
                </a:lnTo>
                <a:lnTo>
                  <a:pt x="712" y="1384"/>
                </a:lnTo>
                <a:lnTo>
                  <a:pt x="719" y="1394"/>
                </a:lnTo>
                <a:lnTo>
                  <a:pt x="727" y="1403"/>
                </a:lnTo>
                <a:lnTo>
                  <a:pt x="735" y="1411"/>
                </a:lnTo>
                <a:lnTo>
                  <a:pt x="743" y="1420"/>
                </a:lnTo>
                <a:lnTo>
                  <a:pt x="751" y="1429"/>
                </a:lnTo>
                <a:lnTo>
                  <a:pt x="759" y="1437"/>
                </a:lnTo>
                <a:lnTo>
                  <a:pt x="768" y="1445"/>
                </a:lnTo>
                <a:lnTo>
                  <a:pt x="777" y="1453"/>
                </a:lnTo>
                <a:lnTo>
                  <a:pt x="786" y="1461"/>
                </a:lnTo>
                <a:lnTo>
                  <a:pt x="795" y="1469"/>
                </a:lnTo>
                <a:lnTo>
                  <a:pt x="805" y="1476"/>
                </a:lnTo>
                <a:lnTo>
                  <a:pt x="815" y="1484"/>
                </a:lnTo>
                <a:lnTo>
                  <a:pt x="825" y="1491"/>
                </a:lnTo>
                <a:lnTo>
                  <a:pt x="835" y="1498"/>
                </a:lnTo>
                <a:lnTo>
                  <a:pt x="846" y="1504"/>
                </a:lnTo>
                <a:lnTo>
                  <a:pt x="856" y="1511"/>
                </a:lnTo>
                <a:lnTo>
                  <a:pt x="867" y="1517"/>
                </a:lnTo>
                <a:lnTo>
                  <a:pt x="878" y="1522"/>
                </a:lnTo>
                <a:lnTo>
                  <a:pt x="889" y="1528"/>
                </a:lnTo>
                <a:lnTo>
                  <a:pt x="899" y="1533"/>
                </a:lnTo>
                <a:lnTo>
                  <a:pt x="910" y="1538"/>
                </a:lnTo>
                <a:lnTo>
                  <a:pt x="922" y="1542"/>
                </a:lnTo>
                <a:lnTo>
                  <a:pt x="933" y="1547"/>
                </a:lnTo>
                <a:lnTo>
                  <a:pt x="944" y="1550"/>
                </a:lnTo>
                <a:lnTo>
                  <a:pt x="955" y="1554"/>
                </a:lnTo>
                <a:lnTo>
                  <a:pt x="967" y="1557"/>
                </a:lnTo>
                <a:lnTo>
                  <a:pt x="978" y="1560"/>
                </a:lnTo>
                <a:lnTo>
                  <a:pt x="990" y="1563"/>
                </a:lnTo>
                <a:lnTo>
                  <a:pt x="1002" y="1566"/>
                </a:lnTo>
                <a:lnTo>
                  <a:pt x="1013" y="1568"/>
                </a:lnTo>
                <a:lnTo>
                  <a:pt x="1025" y="1570"/>
                </a:lnTo>
                <a:lnTo>
                  <a:pt x="1037" y="1571"/>
                </a:lnTo>
                <a:lnTo>
                  <a:pt x="1049" y="1573"/>
                </a:lnTo>
                <a:lnTo>
                  <a:pt x="1060" y="1574"/>
                </a:lnTo>
                <a:lnTo>
                  <a:pt x="1072" y="1574"/>
                </a:lnTo>
                <a:lnTo>
                  <a:pt x="1084" y="1575"/>
                </a:lnTo>
                <a:lnTo>
                  <a:pt x="1095" y="1575"/>
                </a:lnTo>
                <a:lnTo>
                  <a:pt x="1107" y="1575"/>
                </a:lnTo>
                <a:lnTo>
                  <a:pt x="1119" y="1575"/>
                </a:lnTo>
                <a:lnTo>
                  <a:pt x="1130" y="1574"/>
                </a:lnTo>
                <a:lnTo>
                  <a:pt x="1142" y="1573"/>
                </a:lnTo>
                <a:lnTo>
                  <a:pt x="1153" y="1572"/>
                </a:lnTo>
                <a:lnTo>
                  <a:pt x="1165" y="1570"/>
                </a:lnTo>
                <a:lnTo>
                  <a:pt x="1176" y="1569"/>
                </a:lnTo>
                <a:lnTo>
                  <a:pt x="1188" y="1567"/>
                </a:lnTo>
                <a:lnTo>
                  <a:pt x="1199" y="1564"/>
                </a:lnTo>
                <a:lnTo>
                  <a:pt x="1211" y="1562"/>
                </a:lnTo>
                <a:lnTo>
                  <a:pt x="1222" y="1559"/>
                </a:lnTo>
                <a:lnTo>
                  <a:pt x="1234" y="1556"/>
                </a:lnTo>
                <a:lnTo>
                  <a:pt x="1245" y="1552"/>
                </a:lnTo>
                <a:lnTo>
                  <a:pt x="1256" y="1548"/>
                </a:lnTo>
                <a:lnTo>
                  <a:pt x="1267" y="1544"/>
                </a:lnTo>
                <a:lnTo>
                  <a:pt x="1279" y="1539"/>
                </a:lnTo>
                <a:lnTo>
                  <a:pt x="1290" y="1534"/>
                </a:lnTo>
                <a:lnTo>
                  <a:pt x="1301" y="1529"/>
                </a:lnTo>
                <a:lnTo>
                  <a:pt x="1312" y="1523"/>
                </a:lnTo>
                <a:lnTo>
                  <a:pt x="1323" y="1518"/>
                </a:lnTo>
                <a:lnTo>
                  <a:pt x="1334" y="1511"/>
                </a:lnTo>
                <a:lnTo>
                  <a:pt x="1345" y="1505"/>
                </a:lnTo>
                <a:lnTo>
                  <a:pt x="1356" y="1498"/>
                </a:lnTo>
                <a:lnTo>
                  <a:pt x="1367" y="1491"/>
                </a:lnTo>
                <a:lnTo>
                  <a:pt x="1377" y="1483"/>
                </a:lnTo>
                <a:lnTo>
                  <a:pt x="1388" y="1476"/>
                </a:lnTo>
                <a:lnTo>
                  <a:pt x="1398" y="1468"/>
                </a:lnTo>
                <a:lnTo>
                  <a:pt x="1408" y="1460"/>
                </a:lnTo>
                <a:lnTo>
                  <a:pt x="1417" y="1452"/>
                </a:lnTo>
                <a:lnTo>
                  <a:pt x="1426" y="1444"/>
                </a:lnTo>
                <a:lnTo>
                  <a:pt x="1435" y="1435"/>
                </a:lnTo>
                <a:lnTo>
                  <a:pt x="1444" y="1426"/>
                </a:lnTo>
                <a:lnTo>
                  <a:pt x="1452" y="1418"/>
                </a:lnTo>
                <a:lnTo>
                  <a:pt x="1460" y="1409"/>
                </a:lnTo>
                <a:lnTo>
                  <a:pt x="1468" y="1400"/>
                </a:lnTo>
                <a:lnTo>
                  <a:pt x="1476" y="1390"/>
                </a:lnTo>
                <a:lnTo>
                  <a:pt x="1483" y="1381"/>
                </a:lnTo>
                <a:lnTo>
                  <a:pt x="1490" y="1371"/>
                </a:lnTo>
                <a:lnTo>
                  <a:pt x="1496" y="1361"/>
                </a:lnTo>
                <a:lnTo>
                  <a:pt x="1503" y="1352"/>
                </a:lnTo>
                <a:lnTo>
                  <a:pt x="1509" y="1341"/>
                </a:lnTo>
                <a:lnTo>
                  <a:pt x="1514" y="1331"/>
                </a:lnTo>
                <a:lnTo>
                  <a:pt x="1520" y="1321"/>
                </a:lnTo>
                <a:lnTo>
                  <a:pt x="1525" y="1311"/>
                </a:lnTo>
                <a:lnTo>
                  <a:pt x="1530" y="1301"/>
                </a:lnTo>
                <a:lnTo>
                  <a:pt x="1535" y="1290"/>
                </a:lnTo>
                <a:lnTo>
                  <a:pt x="1539" y="1280"/>
                </a:lnTo>
                <a:lnTo>
                  <a:pt x="1544" y="1270"/>
                </a:lnTo>
                <a:lnTo>
                  <a:pt x="1548" y="1259"/>
                </a:lnTo>
                <a:lnTo>
                  <a:pt x="1551" y="1249"/>
                </a:lnTo>
                <a:lnTo>
                  <a:pt x="1555" y="1238"/>
                </a:lnTo>
                <a:lnTo>
                  <a:pt x="1558" y="1228"/>
                </a:lnTo>
                <a:lnTo>
                  <a:pt x="1561" y="1217"/>
                </a:lnTo>
                <a:lnTo>
                  <a:pt x="1563" y="1206"/>
                </a:lnTo>
                <a:lnTo>
                  <a:pt x="1566" y="1195"/>
                </a:lnTo>
                <a:lnTo>
                  <a:pt x="1568" y="1185"/>
                </a:lnTo>
                <a:lnTo>
                  <a:pt x="1570" y="1174"/>
                </a:lnTo>
                <a:lnTo>
                  <a:pt x="1571" y="1163"/>
                </a:lnTo>
                <a:lnTo>
                  <a:pt x="1573" y="1152"/>
                </a:lnTo>
                <a:lnTo>
                  <a:pt x="1574" y="1141"/>
                </a:lnTo>
                <a:lnTo>
                  <a:pt x="1574" y="1129"/>
                </a:lnTo>
                <a:lnTo>
                  <a:pt x="1575" y="1118"/>
                </a:lnTo>
                <a:lnTo>
                  <a:pt x="1575" y="1107"/>
                </a:lnTo>
                <a:lnTo>
                  <a:pt x="1575" y="1095"/>
                </a:lnTo>
                <a:lnTo>
                  <a:pt x="1575" y="1084"/>
                </a:lnTo>
                <a:lnTo>
                  <a:pt x="1574" y="1072"/>
                </a:lnTo>
                <a:lnTo>
                  <a:pt x="1573" y="1061"/>
                </a:lnTo>
                <a:lnTo>
                  <a:pt x="1572" y="1049"/>
                </a:lnTo>
                <a:lnTo>
                  <a:pt x="1571" y="1037"/>
                </a:lnTo>
                <a:lnTo>
                  <a:pt x="1569" y="1025"/>
                </a:lnTo>
                <a:lnTo>
                  <a:pt x="1567" y="1014"/>
                </a:lnTo>
                <a:lnTo>
                  <a:pt x="1565" y="1002"/>
                </a:lnTo>
                <a:lnTo>
                  <a:pt x="1562" y="990"/>
                </a:lnTo>
                <a:lnTo>
                  <a:pt x="1559" y="978"/>
                </a:lnTo>
                <a:lnTo>
                  <a:pt x="1556" y="966"/>
                </a:lnTo>
                <a:lnTo>
                  <a:pt x="1553" y="955"/>
                </a:lnTo>
                <a:lnTo>
                  <a:pt x="1550" y="943"/>
                </a:lnTo>
                <a:lnTo>
                  <a:pt x="1546" y="932"/>
                </a:lnTo>
                <a:lnTo>
                  <a:pt x="1542" y="921"/>
                </a:lnTo>
                <a:lnTo>
                  <a:pt x="1537" y="910"/>
                </a:lnTo>
                <a:lnTo>
                  <a:pt x="1533" y="899"/>
                </a:lnTo>
                <a:lnTo>
                  <a:pt x="1528" y="889"/>
                </a:lnTo>
                <a:lnTo>
                  <a:pt x="1523" y="878"/>
                </a:lnTo>
                <a:lnTo>
                  <a:pt x="1518" y="868"/>
                </a:lnTo>
                <a:lnTo>
                  <a:pt x="1512" y="858"/>
                </a:lnTo>
                <a:lnTo>
                  <a:pt x="1506" y="848"/>
                </a:lnTo>
                <a:lnTo>
                  <a:pt x="1500" y="838"/>
                </a:lnTo>
                <a:lnTo>
                  <a:pt x="1494" y="828"/>
                </a:lnTo>
                <a:lnTo>
                  <a:pt x="1488" y="819"/>
                </a:lnTo>
                <a:lnTo>
                  <a:pt x="1481" y="809"/>
                </a:lnTo>
                <a:lnTo>
                  <a:pt x="1474" y="800"/>
                </a:lnTo>
                <a:lnTo>
                  <a:pt x="1466" y="791"/>
                </a:lnTo>
                <a:lnTo>
                  <a:pt x="1459" y="782"/>
                </a:lnTo>
                <a:lnTo>
                  <a:pt x="1451" y="773"/>
                </a:lnTo>
                <a:lnTo>
                  <a:pt x="1443" y="765"/>
                </a:lnTo>
                <a:lnTo>
                  <a:pt x="1435" y="756"/>
                </a:lnTo>
                <a:lnTo>
                  <a:pt x="1427" y="748"/>
                </a:lnTo>
                <a:lnTo>
                  <a:pt x="1418" y="740"/>
                </a:lnTo>
                <a:lnTo>
                  <a:pt x="1409" y="732"/>
                </a:lnTo>
                <a:lnTo>
                  <a:pt x="1400" y="725"/>
                </a:lnTo>
                <a:lnTo>
                  <a:pt x="1391" y="717"/>
                </a:lnTo>
                <a:lnTo>
                  <a:pt x="1381" y="710"/>
                </a:lnTo>
                <a:lnTo>
                  <a:pt x="1371" y="702"/>
                </a:lnTo>
                <a:lnTo>
                  <a:pt x="1361" y="695"/>
                </a:lnTo>
                <a:lnTo>
                  <a:pt x="1351" y="689"/>
                </a:lnTo>
                <a:lnTo>
                  <a:pt x="1341" y="682"/>
                </a:lnTo>
                <a:lnTo>
                  <a:pt x="1330" y="676"/>
                </a:lnTo>
                <a:lnTo>
                  <a:pt x="1320" y="670"/>
                </a:lnTo>
                <a:lnTo>
                  <a:pt x="1309" y="665"/>
                </a:lnTo>
                <a:lnTo>
                  <a:pt x="1299" y="660"/>
                </a:lnTo>
                <a:lnTo>
                  <a:pt x="1288" y="655"/>
                </a:lnTo>
                <a:lnTo>
                  <a:pt x="1277" y="650"/>
                </a:lnTo>
                <a:lnTo>
                  <a:pt x="1266" y="646"/>
                </a:lnTo>
                <a:lnTo>
                  <a:pt x="1255" y="642"/>
                </a:lnTo>
                <a:lnTo>
                  <a:pt x="1244" y="639"/>
                </a:lnTo>
                <a:lnTo>
                  <a:pt x="1233" y="635"/>
                </a:lnTo>
                <a:lnTo>
                  <a:pt x="1222" y="633"/>
                </a:lnTo>
                <a:lnTo>
                  <a:pt x="1211" y="630"/>
                </a:lnTo>
                <a:lnTo>
                  <a:pt x="1199" y="628"/>
                </a:lnTo>
                <a:lnTo>
                  <a:pt x="1188" y="626"/>
                </a:lnTo>
                <a:lnTo>
                  <a:pt x="1177" y="624"/>
                </a:lnTo>
                <a:lnTo>
                  <a:pt x="1166" y="623"/>
                </a:lnTo>
                <a:lnTo>
                  <a:pt x="1155" y="621"/>
                </a:lnTo>
                <a:lnTo>
                  <a:pt x="1145" y="620"/>
                </a:lnTo>
                <a:lnTo>
                  <a:pt x="1135" y="619"/>
                </a:lnTo>
                <a:lnTo>
                  <a:pt x="1125" y="618"/>
                </a:lnTo>
                <a:lnTo>
                  <a:pt x="1116" y="618"/>
                </a:lnTo>
                <a:lnTo>
                  <a:pt x="1107" y="617"/>
                </a:lnTo>
                <a:lnTo>
                  <a:pt x="1098" y="617"/>
                </a:lnTo>
                <a:lnTo>
                  <a:pt x="1090" y="616"/>
                </a:lnTo>
                <a:lnTo>
                  <a:pt x="1082" y="616"/>
                </a:lnTo>
                <a:lnTo>
                  <a:pt x="1075" y="616"/>
                </a:lnTo>
                <a:lnTo>
                  <a:pt x="1067" y="617"/>
                </a:lnTo>
                <a:lnTo>
                  <a:pt x="1060" y="617"/>
                </a:lnTo>
                <a:lnTo>
                  <a:pt x="1054" y="618"/>
                </a:lnTo>
                <a:lnTo>
                  <a:pt x="1048" y="618"/>
                </a:lnTo>
                <a:lnTo>
                  <a:pt x="1042" y="619"/>
                </a:lnTo>
                <a:lnTo>
                  <a:pt x="1036" y="620"/>
                </a:lnTo>
                <a:lnTo>
                  <a:pt x="1030" y="621"/>
                </a:lnTo>
                <a:lnTo>
                  <a:pt x="1024" y="622"/>
                </a:lnTo>
                <a:lnTo>
                  <a:pt x="1019" y="623"/>
                </a:lnTo>
                <a:lnTo>
                  <a:pt x="1014" y="624"/>
                </a:lnTo>
                <a:lnTo>
                  <a:pt x="1008" y="625"/>
                </a:lnTo>
                <a:lnTo>
                  <a:pt x="1003" y="626"/>
                </a:lnTo>
                <a:lnTo>
                  <a:pt x="998" y="627"/>
                </a:lnTo>
                <a:lnTo>
                  <a:pt x="993" y="628"/>
                </a:lnTo>
                <a:lnTo>
                  <a:pt x="988" y="629"/>
                </a:lnTo>
                <a:lnTo>
                  <a:pt x="983" y="630"/>
                </a:lnTo>
                <a:lnTo>
                  <a:pt x="979" y="631"/>
                </a:lnTo>
                <a:lnTo>
                  <a:pt x="974" y="632"/>
                </a:lnTo>
                <a:lnTo>
                  <a:pt x="970" y="633"/>
                </a:lnTo>
                <a:lnTo>
                  <a:pt x="965" y="634"/>
                </a:lnTo>
                <a:lnTo>
                  <a:pt x="961" y="636"/>
                </a:lnTo>
                <a:lnTo>
                  <a:pt x="957" y="637"/>
                </a:lnTo>
                <a:lnTo>
                  <a:pt x="954" y="638"/>
                </a:lnTo>
                <a:lnTo>
                  <a:pt x="950" y="639"/>
                </a:lnTo>
                <a:lnTo>
                  <a:pt x="947" y="639"/>
                </a:lnTo>
                <a:lnTo>
                  <a:pt x="944" y="640"/>
                </a:lnTo>
                <a:lnTo>
                  <a:pt x="942" y="641"/>
                </a:lnTo>
                <a:lnTo>
                  <a:pt x="940" y="642"/>
                </a:lnTo>
                <a:lnTo>
                  <a:pt x="938" y="642"/>
                </a:lnTo>
                <a:lnTo>
                  <a:pt x="936" y="643"/>
                </a:lnTo>
                <a:lnTo>
                  <a:pt x="934" y="643"/>
                </a:lnTo>
                <a:lnTo>
                  <a:pt x="933" y="643"/>
                </a:lnTo>
                <a:lnTo>
                  <a:pt x="932" y="644"/>
                </a:lnTo>
                <a:lnTo>
                  <a:pt x="931" y="644"/>
                </a:lnTo>
                <a:lnTo>
                  <a:pt x="931" y="643"/>
                </a:lnTo>
                <a:lnTo>
                  <a:pt x="930" y="641"/>
                </a:lnTo>
                <a:lnTo>
                  <a:pt x="929" y="637"/>
                </a:lnTo>
                <a:lnTo>
                  <a:pt x="928" y="632"/>
                </a:lnTo>
                <a:lnTo>
                  <a:pt x="926" y="625"/>
                </a:lnTo>
                <a:lnTo>
                  <a:pt x="924" y="617"/>
                </a:lnTo>
                <a:lnTo>
                  <a:pt x="921" y="607"/>
                </a:lnTo>
                <a:lnTo>
                  <a:pt x="918" y="596"/>
                </a:lnTo>
                <a:lnTo>
                  <a:pt x="915" y="583"/>
                </a:lnTo>
                <a:lnTo>
                  <a:pt x="911" y="569"/>
                </a:lnTo>
                <a:lnTo>
                  <a:pt x="907" y="553"/>
                </a:lnTo>
                <a:lnTo>
                  <a:pt x="902" y="536"/>
                </a:lnTo>
                <a:lnTo>
                  <a:pt x="897" y="517"/>
                </a:lnTo>
                <a:lnTo>
                  <a:pt x="892" y="497"/>
                </a:lnTo>
                <a:lnTo>
                  <a:pt x="886" y="475"/>
                </a:lnTo>
                <a:lnTo>
                  <a:pt x="880" y="451"/>
                </a:lnTo>
                <a:lnTo>
                  <a:pt x="873" y="428"/>
                </a:lnTo>
                <a:lnTo>
                  <a:pt x="868" y="406"/>
                </a:lnTo>
                <a:lnTo>
                  <a:pt x="862" y="386"/>
                </a:lnTo>
                <a:lnTo>
                  <a:pt x="857" y="367"/>
                </a:lnTo>
                <a:lnTo>
                  <a:pt x="853" y="350"/>
                </a:lnTo>
                <a:lnTo>
                  <a:pt x="848" y="334"/>
                </a:lnTo>
                <a:lnTo>
                  <a:pt x="845" y="320"/>
                </a:lnTo>
                <a:lnTo>
                  <a:pt x="841" y="307"/>
                </a:lnTo>
                <a:lnTo>
                  <a:pt x="838" y="296"/>
                </a:lnTo>
                <a:lnTo>
                  <a:pt x="835" y="286"/>
                </a:lnTo>
                <a:lnTo>
                  <a:pt x="833" y="277"/>
                </a:lnTo>
                <a:lnTo>
                  <a:pt x="831" y="271"/>
                </a:lnTo>
                <a:lnTo>
                  <a:pt x="830" y="265"/>
                </a:lnTo>
                <a:lnTo>
                  <a:pt x="829" y="262"/>
                </a:lnTo>
                <a:lnTo>
                  <a:pt x="828" y="259"/>
                </a:lnTo>
                <a:lnTo>
                  <a:pt x="828" y="258"/>
                </a:lnTo>
                <a:lnTo>
                  <a:pt x="826" y="258"/>
                </a:lnTo>
                <a:lnTo>
                  <a:pt x="823" y="257"/>
                </a:lnTo>
                <a:lnTo>
                  <a:pt x="818" y="256"/>
                </a:lnTo>
                <a:lnTo>
                  <a:pt x="813" y="254"/>
                </a:lnTo>
                <a:lnTo>
                  <a:pt x="806" y="252"/>
                </a:lnTo>
                <a:lnTo>
                  <a:pt x="798" y="250"/>
                </a:lnTo>
                <a:lnTo>
                  <a:pt x="788" y="247"/>
                </a:lnTo>
                <a:lnTo>
                  <a:pt x="778" y="244"/>
                </a:lnTo>
                <a:lnTo>
                  <a:pt x="766" y="241"/>
                </a:lnTo>
                <a:lnTo>
                  <a:pt x="753" y="237"/>
                </a:lnTo>
                <a:lnTo>
                  <a:pt x="739" y="233"/>
                </a:lnTo>
                <a:lnTo>
                  <a:pt x="723" y="229"/>
                </a:lnTo>
                <a:lnTo>
                  <a:pt x="706" y="224"/>
                </a:lnTo>
                <a:lnTo>
                  <a:pt x="688" y="219"/>
                </a:lnTo>
                <a:lnTo>
                  <a:pt x="669" y="214"/>
                </a:lnTo>
                <a:lnTo>
                  <a:pt x="649" y="208"/>
                </a:lnTo>
                <a:lnTo>
                  <a:pt x="631" y="203"/>
                </a:lnTo>
                <a:lnTo>
                  <a:pt x="615" y="198"/>
                </a:lnTo>
                <a:lnTo>
                  <a:pt x="599" y="194"/>
                </a:lnTo>
                <a:lnTo>
                  <a:pt x="585" y="190"/>
                </a:lnTo>
                <a:lnTo>
                  <a:pt x="572" y="186"/>
                </a:lnTo>
                <a:lnTo>
                  <a:pt x="560" y="183"/>
                </a:lnTo>
                <a:lnTo>
                  <a:pt x="549" y="180"/>
                </a:lnTo>
                <a:lnTo>
                  <a:pt x="540" y="177"/>
                </a:lnTo>
                <a:lnTo>
                  <a:pt x="532" y="175"/>
                </a:lnTo>
                <a:lnTo>
                  <a:pt x="525" y="173"/>
                </a:lnTo>
                <a:lnTo>
                  <a:pt x="519" y="172"/>
                </a:lnTo>
                <a:lnTo>
                  <a:pt x="515" y="170"/>
                </a:lnTo>
                <a:lnTo>
                  <a:pt x="512" y="169"/>
                </a:lnTo>
                <a:lnTo>
                  <a:pt x="510" y="169"/>
                </a:lnTo>
                <a:lnTo>
                  <a:pt x="509" y="169"/>
                </a:lnTo>
                <a:lnTo>
                  <a:pt x="510" y="169"/>
                </a:lnTo>
                <a:lnTo>
                  <a:pt x="510" y="168"/>
                </a:lnTo>
                <a:lnTo>
                  <a:pt x="511" y="168"/>
                </a:lnTo>
                <a:lnTo>
                  <a:pt x="513" y="167"/>
                </a:lnTo>
                <a:lnTo>
                  <a:pt x="515" y="166"/>
                </a:lnTo>
                <a:lnTo>
                  <a:pt x="517" y="164"/>
                </a:lnTo>
                <a:lnTo>
                  <a:pt x="520" y="162"/>
                </a:lnTo>
                <a:lnTo>
                  <a:pt x="523" y="160"/>
                </a:lnTo>
                <a:lnTo>
                  <a:pt x="527" y="158"/>
                </a:lnTo>
                <a:lnTo>
                  <a:pt x="531" y="156"/>
                </a:lnTo>
                <a:lnTo>
                  <a:pt x="536" y="153"/>
                </a:lnTo>
                <a:lnTo>
                  <a:pt x="541" y="150"/>
                </a:lnTo>
                <a:lnTo>
                  <a:pt x="547" y="147"/>
                </a:lnTo>
                <a:lnTo>
                  <a:pt x="553" y="143"/>
                </a:lnTo>
                <a:lnTo>
                  <a:pt x="559" y="140"/>
                </a:lnTo>
                <a:lnTo>
                  <a:pt x="566" y="136"/>
                </a:lnTo>
                <a:lnTo>
                  <a:pt x="573" y="131"/>
                </a:lnTo>
                <a:lnTo>
                  <a:pt x="581" y="127"/>
                </a:lnTo>
                <a:lnTo>
                  <a:pt x="588" y="123"/>
                </a:lnTo>
                <a:lnTo>
                  <a:pt x="596" y="119"/>
                </a:lnTo>
                <a:lnTo>
                  <a:pt x="605" y="115"/>
                </a:lnTo>
                <a:lnTo>
                  <a:pt x="613" y="111"/>
                </a:lnTo>
                <a:lnTo>
                  <a:pt x="622" y="107"/>
                </a:lnTo>
                <a:lnTo>
                  <a:pt x="631" y="102"/>
                </a:lnTo>
                <a:lnTo>
                  <a:pt x="640" y="98"/>
                </a:lnTo>
                <a:lnTo>
                  <a:pt x="649" y="94"/>
                </a:lnTo>
                <a:lnTo>
                  <a:pt x="659" y="90"/>
                </a:lnTo>
                <a:lnTo>
                  <a:pt x="669" y="86"/>
                </a:lnTo>
                <a:lnTo>
                  <a:pt x="679" y="82"/>
                </a:lnTo>
                <a:lnTo>
                  <a:pt x="690" y="78"/>
                </a:lnTo>
                <a:lnTo>
                  <a:pt x="701" y="73"/>
                </a:lnTo>
                <a:lnTo>
                  <a:pt x="712" y="69"/>
                </a:lnTo>
                <a:lnTo>
                  <a:pt x="723" y="65"/>
                </a:lnTo>
                <a:lnTo>
                  <a:pt x="734" y="61"/>
                </a:lnTo>
                <a:lnTo>
                  <a:pt x="745" y="57"/>
                </a:lnTo>
                <a:lnTo>
                  <a:pt x="756" y="54"/>
                </a:lnTo>
                <a:lnTo>
                  <a:pt x="767" y="50"/>
                </a:lnTo>
                <a:lnTo>
                  <a:pt x="777" y="47"/>
                </a:lnTo>
                <a:lnTo>
                  <a:pt x="788" y="44"/>
                </a:lnTo>
                <a:lnTo>
                  <a:pt x="799" y="41"/>
                </a:lnTo>
                <a:lnTo>
                  <a:pt x="810" y="38"/>
                </a:lnTo>
                <a:lnTo>
                  <a:pt x="821" y="35"/>
                </a:lnTo>
                <a:lnTo>
                  <a:pt x="831" y="32"/>
                </a:lnTo>
                <a:lnTo>
                  <a:pt x="842" y="30"/>
                </a:lnTo>
                <a:lnTo>
                  <a:pt x="852" y="27"/>
                </a:lnTo>
                <a:lnTo>
                  <a:pt x="863" y="25"/>
                </a:lnTo>
                <a:lnTo>
                  <a:pt x="873" y="23"/>
                </a:lnTo>
                <a:lnTo>
                  <a:pt x="884" y="21"/>
                </a:lnTo>
                <a:lnTo>
                  <a:pt x="894" y="19"/>
                </a:lnTo>
                <a:lnTo>
                  <a:pt x="905" y="17"/>
                </a:lnTo>
                <a:lnTo>
                  <a:pt x="915" y="16"/>
                </a:lnTo>
                <a:lnTo>
                  <a:pt x="924" y="14"/>
                </a:lnTo>
                <a:lnTo>
                  <a:pt x="934" y="13"/>
                </a:lnTo>
                <a:lnTo>
                  <a:pt x="944" y="11"/>
                </a:lnTo>
                <a:lnTo>
                  <a:pt x="953" y="10"/>
                </a:lnTo>
                <a:lnTo>
                  <a:pt x="963" y="9"/>
                </a:lnTo>
                <a:lnTo>
                  <a:pt x="972" y="8"/>
                </a:lnTo>
                <a:lnTo>
                  <a:pt x="981" y="6"/>
                </a:lnTo>
                <a:lnTo>
                  <a:pt x="990" y="6"/>
                </a:lnTo>
                <a:lnTo>
                  <a:pt x="998" y="5"/>
                </a:lnTo>
                <a:lnTo>
                  <a:pt x="1007" y="4"/>
                </a:lnTo>
                <a:lnTo>
                  <a:pt x="1015" y="3"/>
                </a:lnTo>
                <a:lnTo>
                  <a:pt x="1024" y="2"/>
                </a:lnTo>
                <a:lnTo>
                  <a:pt x="1032" y="2"/>
                </a:lnTo>
                <a:lnTo>
                  <a:pt x="1040" y="1"/>
                </a:lnTo>
                <a:lnTo>
                  <a:pt x="1048" y="1"/>
                </a:lnTo>
                <a:lnTo>
                  <a:pt x="1057" y="1"/>
                </a:lnTo>
                <a:lnTo>
                  <a:pt x="1065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11" y="0"/>
                </a:lnTo>
                <a:lnTo>
                  <a:pt x="1121" y="1"/>
                </a:lnTo>
                <a:lnTo>
                  <a:pt x="1131" y="1"/>
                </a:lnTo>
                <a:lnTo>
                  <a:pt x="1141" y="1"/>
                </a:lnTo>
                <a:lnTo>
                  <a:pt x="1151" y="2"/>
                </a:lnTo>
                <a:lnTo>
                  <a:pt x="1161" y="2"/>
                </a:lnTo>
                <a:lnTo>
                  <a:pt x="1172" y="3"/>
                </a:lnTo>
                <a:lnTo>
                  <a:pt x="1183" y="4"/>
                </a:lnTo>
                <a:lnTo>
                  <a:pt x="1193" y="5"/>
                </a:lnTo>
                <a:lnTo>
                  <a:pt x="1204" y="6"/>
                </a:lnTo>
                <a:lnTo>
                  <a:pt x="1215" y="7"/>
                </a:lnTo>
                <a:lnTo>
                  <a:pt x="1226" y="8"/>
                </a:lnTo>
                <a:lnTo>
                  <a:pt x="1237" y="9"/>
                </a:lnTo>
                <a:lnTo>
                  <a:pt x="1249" y="11"/>
                </a:lnTo>
                <a:lnTo>
                  <a:pt x="1260" y="12"/>
                </a:lnTo>
                <a:lnTo>
                  <a:pt x="1271" y="14"/>
                </a:lnTo>
                <a:lnTo>
                  <a:pt x="1282" y="16"/>
                </a:lnTo>
                <a:lnTo>
                  <a:pt x="1293" y="18"/>
                </a:lnTo>
                <a:lnTo>
                  <a:pt x="1305" y="20"/>
                </a:lnTo>
                <a:lnTo>
                  <a:pt x="1316" y="22"/>
                </a:lnTo>
                <a:lnTo>
                  <a:pt x="1328" y="24"/>
                </a:lnTo>
                <a:lnTo>
                  <a:pt x="1339" y="27"/>
                </a:lnTo>
                <a:lnTo>
                  <a:pt x="1351" y="29"/>
                </a:lnTo>
                <a:lnTo>
                  <a:pt x="1362" y="32"/>
                </a:lnTo>
                <a:lnTo>
                  <a:pt x="1374" y="35"/>
                </a:lnTo>
                <a:lnTo>
                  <a:pt x="1386" y="38"/>
                </a:lnTo>
                <a:lnTo>
                  <a:pt x="1398" y="41"/>
                </a:lnTo>
                <a:lnTo>
                  <a:pt x="1410" y="44"/>
                </a:lnTo>
                <a:lnTo>
                  <a:pt x="1422" y="48"/>
                </a:lnTo>
                <a:lnTo>
                  <a:pt x="1434" y="52"/>
                </a:lnTo>
                <a:lnTo>
                  <a:pt x="1446" y="56"/>
                </a:lnTo>
                <a:lnTo>
                  <a:pt x="1458" y="60"/>
                </a:lnTo>
                <a:lnTo>
                  <a:pt x="1471" y="64"/>
                </a:lnTo>
                <a:lnTo>
                  <a:pt x="1483" y="69"/>
                </a:lnTo>
                <a:lnTo>
                  <a:pt x="1496" y="74"/>
                </a:lnTo>
                <a:lnTo>
                  <a:pt x="1508" y="79"/>
                </a:lnTo>
                <a:lnTo>
                  <a:pt x="1521" y="84"/>
                </a:lnTo>
                <a:lnTo>
                  <a:pt x="1534" y="90"/>
                </a:lnTo>
                <a:lnTo>
                  <a:pt x="1546" y="95"/>
                </a:lnTo>
                <a:lnTo>
                  <a:pt x="1559" y="101"/>
                </a:lnTo>
                <a:lnTo>
                  <a:pt x="1572" y="107"/>
                </a:lnTo>
                <a:lnTo>
                  <a:pt x="1585" y="114"/>
                </a:lnTo>
                <a:lnTo>
                  <a:pt x="1598" y="120"/>
                </a:lnTo>
                <a:lnTo>
                  <a:pt x="1611" y="127"/>
                </a:lnTo>
                <a:lnTo>
                  <a:pt x="1624" y="134"/>
                </a:lnTo>
                <a:lnTo>
                  <a:pt x="1637" y="141"/>
                </a:lnTo>
                <a:lnTo>
                  <a:pt x="1650" y="149"/>
                </a:lnTo>
                <a:lnTo>
                  <a:pt x="1662" y="156"/>
                </a:lnTo>
                <a:lnTo>
                  <a:pt x="1675" y="164"/>
                </a:lnTo>
                <a:lnTo>
                  <a:pt x="1688" y="172"/>
                </a:lnTo>
                <a:lnTo>
                  <a:pt x="1701" y="181"/>
                </a:lnTo>
                <a:lnTo>
                  <a:pt x="1713" y="189"/>
                </a:lnTo>
                <a:lnTo>
                  <a:pt x="1726" y="198"/>
                </a:lnTo>
                <a:lnTo>
                  <a:pt x="1739" y="207"/>
                </a:lnTo>
                <a:lnTo>
                  <a:pt x="1751" y="216"/>
                </a:lnTo>
                <a:lnTo>
                  <a:pt x="1764" y="225"/>
                </a:lnTo>
                <a:lnTo>
                  <a:pt x="1776" y="235"/>
                </a:lnTo>
                <a:lnTo>
                  <a:pt x="1789" y="245"/>
                </a:lnTo>
                <a:lnTo>
                  <a:pt x="1801" y="255"/>
                </a:lnTo>
                <a:lnTo>
                  <a:pt x="1813" y="265"/>
                </a:lnTo>
                <a:lnTo>
                  <a:pt x="1825" y="275"/>
                </a:lnTo>
                <a:lnTo>
                  <a:pt x="1836" y="286"/>
                </a:lnTo>
                <a:lnTo>
                  <a:pt x="1848" y="296"/>
                </a:lnTo>
                <a:lnTo>
                  <a:pt x="1859" y="307"/>
                </a:lnTo>
                <a:lnTo>
                  <a:pt x="1870" y="318"/>
                </a:lnTo>
                <a:lnTo>
                  <a:pt x="1881" y="329"/>
                </a:lnTo>
                <a:lnTo>
                  <a:pt x="1892" y="341"/>
                </a:lnTo>
                <a:lnTo>
                  <a:pt x="1903" y="352"/>
                </a:lnTo>
                <a:lnTo>
                  <a:pt x="1913" y="364"/>
                </a:lnTo>
                <a:lnTo>
                  <a:pt x="1923" y="376"/>
                </a:lnTo>
                <a:lnTo>
                  <a:pt x="1934" y="388"/>
                </a:lnTo>
                <a:lnTo>
                  <a:pt x="1944" y="400"/>
                </a:lnTo>
                <a:lnTo>
                  <a:pt x="1953" y="412"/>
                </a:lnTo>
                <a:lnTo>
                  <a:pt x="1963" y="425"/>
                </a:lnTo>
                <a:lnTo>
                  <a:pt x="1973" y="438"/>
                </a:lnTo>
                <a:lnTo>
                  <a:pt x="1982" y="452"/>
                </a:lnTo>
                <a:lnTo>
                  <a:pt x="1992" y="465"/>
                </a:lnTo>
                <a:lnTo>
                  <a:pt x="2001" y="479"/>
                </a:lnTo>
                <a:lnTo>
                  <a:pt x="2011" y="494"/>
                </a:lnTo>
                <a:lnTo>
                  <a:pt x="2020" y="508"/>
                </a:lnTo>
                <a:lnTo>
                  <a:pt x="2029" y="523"/>
                </a:lnTo>
                <a:lnTo>
                  <a:pt x="2038" y="539"/>
                </a:lnTo>
                <a:lnTo>
                  <a:pt x="2047" y="554"/>
                </a:lnTo>
                <a:lnTo>
                  <a:pt x="2056" y="570"/>
                </a:lnTo>
                <a:lnTo>
                  <a:pt x="2065" y="586"/>
                </a:lnTo>
                <a:lnTo>
                  <a:pt x="2073" y="603"/>
                </a:lnTo>
                <a:lnTo>
                  <a:pt x="2082" y="619"/>
                </a:lnTo>
                <a:lnTo>
                  <a:pt x="2090" y="637"/>
                </a:lnTo>
                <a:lnTo>
                  <a:pt x="2099" y="654"/>
                </a:lnTo>
                <a:lnTo>
                  <a:pt x="2106" y="671"/>
                </a:lnTo>
                <a:lnTo>
                  <a:pt x="2114" y="689"/>
                </a:lnTo>
                <a:lnTo>
                  <a:pt x="2121" y="707"/>
                </a:lnTo>
                <a:lnTo>
                  <a:pt x="2128" y="725"/>
                </a:lnTo>
                <a:lnTo>
                  <a:pt x="2134" y="743"/>
                </a:lnTo>
                <a:lnTo>
                  <a:pt x="2140" y="762"/>
                </a:lnTo>
                <a:lnTo>
                  <a:pt x="2146" y="780"/>
                </a:lnTo>
                <a:lnTo>
                  <a:pt x="2152" y="799"/>
                </a:lnTo>
                <a:lnTo>
                  <a:pt x="2157" y="818"/>
                </a:lnTo>
                <a:lnTo>
                  <a:pt x="2161" y="837"/>
                </a:lnTo>
                <a:lnTo>
                  <a:pt x="2166" y="856"/>
                </a:lnTo>
                <a:lnTo>
                  <a:pt x="2169" y="876"/>
                </a:lnTo>
                <a:lnTo>
                  <a:pt x="2173" y="895"/>
                </a:lnTo>
                <a:lnTo>
                  <a:pt x="2176" y="915"/>
                </a:lnTo>
                <a:lnTo>
                  <a:pt x="2179" y="935"/>
                </a:lnTo>
                <a:lnTo>
                  <a:pt x="2182" y="955"/>
                </a:lnTo>
                <a:lnTo>
                  <a:pt x="2184" y="975"/>
                </a:lnTo>
                <a:lnTo>
                  <a:pt x="2186" y="994"/>
                </a:lnTo>
                <a:lnTo>
                  <a:pt x="2188" y="1013"/>
                </a:lnTo>
                <a:lnTo>
                  <a:pt x="2189" y="1031"/>
                </a:lnTo>
                <a:lnTo>
                  <a:pt x="2190" y="1050"/>
                </a:lnTo>
                <a:lnTo>
                  <a:pt x="2191" y="1068"/>
                </a:lnTo>
                <a:lnTo>
                  <a:pt x="2192" y="1085"/>
                </a:lnTo>
                <a:lnTo>
                  <a:pt x="2192" y="1103"/>
                </a:lnTo>
                <a:lnTo>
                  <a:pt x="2192" y="1120"/>
                </a:lnTo>
                <a:lnTo>
                  <a:pt x="2192" y="1136"/>
                </a:lnTo>
                <a:lnTo>
                  <a:pt x="2191" y="1153"/>
                </a:lnTo>
                <a:lnTo>
                  <a:pt x="2191" y="1169"/>
                </a:lnTo>
                <a:lnTo>
                  <a:pt x="2190" y="1184"/>
                </a:lnTo>
                <a:lnTo>
                  <a:pt x="2188" y="1200"/>
                </a:lnTo>
                <a:lnTo>
                  <a:pt x="2187" y="1215"/>
                </a:lnTo>
                <a:lnTo>
                  <a:pt x="2185" y="1229"/>
                </a:lnTo>
                <a:lnTo>
                  <a:pt x="2183" y="1244"/>
                </a:lnTo>
                <a:lnTo>
                  <a:pt x="2180" y="1259"/>
                </a:lnTo>
                <a:lnTo>
                  <a:pt x="2178" y="1274"/>
                </a:lnTo>
                <a:lnTo>
                  <a:pt x="2175" y="1289"/>
                </a:lnTo>
                <a:lnTo>
                  <a:pt x="2172" y="1305"/>
                </a:lnTo>
                <a:lnTo>
                  <a:pt x="2169" y="1320"/>
                </a:lnTo>
                <a:lnTo>
                  <a:pt x="2166" y="1335"/>
                </a:lnTo>
                <a:lnTo>
                  <a:pt x="2162" y="1350"/>
                </a:lnTo>
                <a:lnTo>
                  <a:pt x="2158" y="1366"/>
                </a:lnTo>
                <a:lnTo>
                  <a:pt x="2154" y="1381"/>
                </a:lnTo>
                <a:lnTo>
                  <a:pt x="2150" y="1396"/>
                </a:lnTo>
                <a:lnTo>
                  <a:pt x="2146" y="1412"/>
                </a:lnTo>
                <a:lnTo>
                  <a:pt x="2141" y="1427"/>
                </a:lnTo>
                <a:lnTo>
                  <a:pt x="2136" y="1443"/>
                </a:lnTo>
                <a:lnTo>
                  <a:pt x="2131" y="1459"/>
                </a:lnTo>
                <a:lnTo>
                  <a:pt x="2126" y="1474"/>
                </a:lnTo>
                <a:lnTo>
                  <a:pt x="2120" y="1490"/>
                </a:lnTo>
                <a:lnTo>
                  <a:pt x="2114" y="1506"/>
                </a:lnTo>
                <a:lnTo>
                  <a:pt x="2107" y="1521"/>
                </a:lnTo>
                <a:lnTo>
                  <a:pt x="2101" y="1537"/>
                </a:lnTo>
                <a:lnTo>
                  <a:pt x="2093" y="1553"/>
                </a:lnTo>
                <a:lnTo>
                  <a:pt x="2086" y="1569"/>
                </a:lnTo>
                <a:lnTo>
                  <a:pt x="2078" y="1584"/>
                </a:lnTo>
                <a:lnTo>
                  <a:pt x="2070" y="1600"/>
                </a:lnTo>
                <a:lnTo>
                  <a:pt x="2062" y="1616"/>
                </a:lnTo>
                <a:lnTo>
                  <a:pt x="2053" y="1632"/>
                </a:lnTo>
                <a:lnTo>
                  <a:pt x="2044" y="1648"/>
                </a:lnTo>
                <a:lnTo>
                  <a:pt x="2034" y="1663"/>
                </a:lnTo>
                <a:lnTo>
                  <a:pt x="2024" y="1679"/>
                </a:lnTo>
                <a:lnTo>
                  <a:pt x="2014" y="1695"/>
                </a:lnTo>
                <a:lnTo>
                  <a:pt x="2004" y="1711"/>
                </a:lnTo>
                <a:lnTo>
                  <a:pt x="1993" y="1727"/>
                </a:lnTo>
                <a:lnTo>
                  <a:pt x="1982" y="1743"/>
                </a:lnTo>
                <a:lnTo>
                  <a:pt x="1970" y="1758"/>
                </a:lnTo>
                <a:lnTo>
                  <a:pt x="1958" y="1773"/>
                </a:lnTo>
                <a:lnTo>
                  <a:pt x="1946" y="1788"/>
                </a:lnTo>
                <a:lnTo>
                  <a:pt x="1934" y="1803"/>
                </a:lnTo>
                <a:lnTo>
                  <a:pt x="1922" y="1817"/>
                </a:lnTo>
                <a:lnTo>
                  <a:pt x="1909" y="1832"/>
                </a:lnTo>
                <a:lnTo>
                  <a:pt x="1896" y="1846"/>
                </a:lnTo>
                <a:lnTo>
                  <a:pt x="1882" y="1860"/>
                </a:lnTo>
                <a:lnTo>
                  <a:pt x="1869" y="1873"/>
                </a:lnTo>
                <a:lnTo>
                  <a:pt x="1855" y="1887"/>
                </a:lnTo>
                <a:lnTo>
                  <a:pt x="1840" y="1900"/>
                </a:lnTo>
                <a:lnTo>
                  <a:pt x="1826" y="1913"/>
                </a:lnTo>
                <a:lnTo>
                  <a:pt x="1811" y="1926"/>
                </a:lnTo>
                <a:lnTo>
                  <a:pt x="1796" y="1938"/>
                </a:lnTo>
                <a:lnTo>
                  <a:pt x="1781" y="1950"/>
                </a:lnTo>
                <a:lnTo>
                  <a:pt x="1765" y="1962"/>
                </a:lnTo>
                <a:lnTo>
                  <a:pt x="1750" y="1974"/>
                </a:lnTo>
                <a:lnTo>
                  <a:pt x="1734" y="1985"/>
                </a:lnTo>
                <a:lnTo>
                  <a:pt x="1718" y="1997"/>
                </a:lnTo>
                <a:lnTo>
                  <a:pt x="1702" y="2007"/>
                </a:lnTo>
                <a:lnTo>
                  <a:pt x="1686" y="2018"/>
                </a:lnTo>
                <a:lnTo>
                  <a:pt x="1670" y="2028"/>
                </a:lnTo>
                <a:lnTo>
                  <a:pt x="1654" y="2038"/>
                </a:lnTo>
                <a:lnTo>
                  <a:pt x="1638" y="2047"/>
                </a:lnTo>
                <a:lnTo>
                  <a:pt x="1621" y="2057"/>
                </a:lnTo>
                <a:lnTo>
                  <a:pt x="1604" y="2066"/>
                </a:lnTo>
                <a:lnTo>
                  <a:pt x="1588" y="2074"/>
                </a:lnTo>
                <a:lnTo>
                  <a:pt x="1571" y="2083"/>
                </a:lnTo>
                <a:lnTo>
                  <a:pt x="1554" y="2091"/>
                </a:lnTo>
                <a:lnTo>
                  <a:pt x="1537" y="2099"/>
                </a:lnTo>
                <a:lnTo>
                  <a:pt x="1520" y="2106"/>
                </a:lnTo>
                <a:lnTo>
                  <a:pt x="1502" y="2113"/>
                </a:lnTo>
                <a:lnTo>
                  <a:pt x="1485" y="2120"/>
                </a:lnTo>
                <a:lnTo>
                  <a:pt x="1467" y="2127"/>
                </a:lnTo>
                <a:lnTo>
                  <a:pt x="1450" y="2133"/>
                </a:lnTo>
                <a:lnTo>
                  <a:pt x="1432" y="2139"/>
                </a:lnTo>
                <a:lnTo>
                  <a:pt x="1414" y="2144"/>
                </a:lnTo>
                <a:lnTo>
                  <a:pt x="1396" y="2150"/>
                </a:lnTo>
                <a:lnTo>
                  <a:pt x="1378" y="2155"/>
                </a:lnTo>
                <a:lnTo>
                  <a:pt x="1360" y="2159"/>
                </a:lnTo>
                <a:lnTo>
                  <a:pt x="1341" y="2164"/>
                </a:lnTo>
                <a:lnTo>
                  <a:pt x="1323" y="2168"/>
                </a:lnTo>
                <a:lnTo>
                  <a:pt x="1304" y="2172"/>
                </a:lnTo>
                <a:lnTo>
                  <a:pt x="1286" y="2175"/>
                </a:lnTo>
                <a:lnTo>
                  <a:pt x="1267" y="2178"/>
                </a:lnTo>
                <a:lnTo>
                  <a:pt x="1248" y="2181"/>
                </a:lnTo>
                <a:lnTo>
                  <a:pt x="1229" y="2184"/>
                </a:lnTo>
                <a:lnTo>
                  <a:pt x="1210" y="2186"/>
                </a:lnTo>
                <a:lnTo>
                  <a:pt x="1191" y="2188"/>
                </a:lnTo>
                <a:lnTo>
                  <a:pt x="1172" y="2189"/>
                </a:lnTo>
                <a:lnTo>
                  <a:pt x="1153" y="2190"/>
                </a:lnTo>
                <a:lnTo>
                  <a:pt x="1134" y="2191"/>
                </a:lnTo>
                <a:lnTo>
                  <a:pt x="1115" y="2192"/>
                </a:lnTo>
                <a:lnTo>
                  <a:pt x="1096" y="2192"/>
                </a:lnTo>
                <a:lnTo>
                  <a:pt x="1077" y="2192"/>
                </a:lnTo>
                <a:lnTo>
                  <a:pt x="1058" y="2192"/>
                </a:lnTo>
                <a:lnTo>
                  <a:pt x="1039" y="2191"/>
                </a:lnTo>
                <a:lnTo>
                  <a:pt x="1020" y="2190"/>
                </a:lnTo>
                <a:lnTo>
                  <a:pt x="1001" y="2188"/>
                </a:lnTo>
                <a:lnTo>
                  <a:pt x="982" y="2187"/>
                </a:lnTo>
                <a:lnTo>
                  <a:pt x="963" y="2185"/>
                </a:lnTo>
                <a:lnTo>
                  <a:pt x="944" y="2182"/>
                </a:lnTo>
                <a:lnTo>
                  <a:pt x="925" y="2179"/>
                </a:lnTo>
                <a:lnTo>
                  <a:pt x="906" y="2176"/>
                </a:lnTo>
                <a:lnTo>
                  <a:pt x="887" y="2173"/>
                </a:lnTo>
                <a:lnTo>
                  <a:pt x="868" y="2169"/>
                </a:lnTo>
                <a:lnTo>
                  <a:pt x="849" y="2165"/>
                </a:lnTo>
                <a:lnTo>
                  <a:pt x="830" y="2160"/>
                </a:lnTo>
                <a:lnTo>
                  <a:pt x="811" y="2155"/>
                </a:lnTo>
                <a:lnTo>
                  <a:pt x="792" y="2150"/>
                </a:lnTo>
                <a:lnTo>
                  <a:pt x="774" y="2144"/>
                </a:lnTo>
                <a:lnTo>
                  <a:pt x="755" y="2138"/>
                </a:lnTo>
                <a:lnTo>
                  <a:pt x="736" y="2131"/>
                </a:lnTo>
                <a:lnTo>
                  <a:pt x="717" y="2125"/>
                </a:lnTo>
                <a:lnTo>
                  <a:pt x="698" y="2117"/>
                </a:lnTo>
                <a:lnTo>
                  <a:pt x="680" y="2110"/>
                </a:lnTo>
                <a:lnTo>
                  <a:pt x="661" y="2102"/>
                </a:lnTo>
                <a:lnTo>
                  <a:pt x="642" y="2093"/>
                </a:lnTo>
                <a:lnTo>
                  <a:pt x="623" y="2085"/>
                </a:lnTo>
                <a:lnTo>
                  <a:pt x="605" y="2076"/>
                </a:lnTo>
                <a:lnTo>
                  <a:pt x="587" y="2066"/>
                </a:lnTo>
                <a:lnTo>
                  <a:pt x="569" y="2056"/>
                </a:lnTo>
                <a:lnTo>
                  <a:pt x="551" y="2046"/>
                </a:lnTo>
                <a:lnTo>
                  <a:pt x="533" y="2036"/>
                </a:lnTo>
                <a:lnTo>
                  <a:pt x="516" y="2025"/>
                </a:lnTo>
                <a:lnTo>
                  <a:pt x="498" y="2014"/>
                </a:lnTo>
                <a:lnTo>
                  <a:pt x="481" y="2003"/>
                </a:lnTo>
                <a:lnTo>
                  <a:pt x="464" y="1991"/>
                </a:lnTo>
                <a:lnTo>
                  <a:pt x="448" y="1979"/>
                </a:lnTo>
                <a:lnTo>
                  <a:pt x="431" y="1967"/>
                </a:lnTo>
                <a:lnTo>
                  <a:pt x="415" y="1954"/>
                </a:lnTo>
                <a:lnTo>
                  <a:pt x="399" y="1941"/>
                </a:lnTo>
                <a:lnTo>
                  <a:pt x="383" y="1928"/>
                </a:lnTo>
                <a:lnTo>
                  <a:pt x="367" y="1915"/>
                </a:lnTo>
                <a:lnTo>
                  <a:pt x="351" y="1901"/>
                </a:lnTo>
                <a:lnTo>
                  <a:pt x="336" y="1887"/>
                </a:lnTo>
                <a:lnTo>
                  <a:pt x="322" y="1873"/>
                </a:lnTo>
                <a:lnTo>
                  <a:pt x="307" y="1858"/>
                </a:lnTo>
                <a:lnTo>
                  <a:pt x="293" y="1844"/>
                </a:lnTo>
                <a:lnTo>
                  <a:pt x="280" y="1829"/>
                </a:lnTo>
                <a:lnTo>
                  <a:pt x="266" y="1814"/>
                </a:lnTo>
                <a:lnTo>
                  <a:pt x="253" y="1799"/>
                </a:lnTo>
                <a:lnTo>
                  <a:pt x="241" y="1784"/>
                </a:lnTo>
                <a:lnTo>
                  <a:pt x="229" y="1769"/>
                </a:lnTo>
                <a:lnTo>
                  <a:pt x="217" y="1753"/>
                </a:lnTo>
                <a:lnTo>
                  <a:pt x="206" y="1738"/>
                </a:lnTo>
                <a:lnTo>
                  <a:pt x="195" y="1722"/>
                </a:lnTo>
                <a:lnTo>
                  <a:pt x="184" y="1706"/>
                </a:lnTo>
                <a:lnTo>
                  <a:pt x="174" y="1690"/>
                </a:lnTo>
                <a:lnTo>
                  <a:pt x="164" y="1674"/>
                </a:lnTo>
                <a:lnTo>
                  <a:pt x="154" y="1657"/>
                </a:lnTo>
                <a:lnTo>
                  <a:pt x="145" y="1641"/>
                </a:lnTo>
                <a:lnTo>
                  <a:pt x="136" y="1625"/>
                </a:lnTo>
                <a:lnTo>
                  <a:pt x="127" y="1609"/>
                </a:lnTo>
                <a:lnTo>
                  <a:pt x="119" y="1593"/>
                </a:lnTo>
                <a:lnTo>
                  <a:pt x="111" y="1577"/>
                </a:lnTo>
                <a:lnTo>
                  <a:pt x="103" y="1561"/>
                </a:lnTo>
                <a:lnTo>
                  <a:pt x="96" y="1545"/>
                </a:lnTo>
                <a:lnTo>
                  <a:pt x="89" y="1529"/>
                </a:lnTo>
                <a:lnTo>
                  <a:pt x="82" y="1513"/>
                </a:lnTo>
                <a:lnTo>
                  <a:pt x="76" y="1498"/>
                </a:lnTo>
                <a:lnTo>
                  <a:pt x="70" y="1482"/>
                </a:lnTo>
                <a:lnTo>
                  <a:pt x="64" y="1466"/>
                </a:lnTo>
                <a:lnTo>
                  <a:pt x="59" y="1451"/>
                </a:lnTo>
                <a:lnTo>
                  <a:pt x="54" y="1435"/>
                </a:lnTo>
                <a:lnTo>
                  <a:pt x="49" y="1420"/>
                </a:lnTo>
                <a:lnTo>
                  <a:pt x="45" y="1405"/>
                </a:lnTo>
                <a:lnTo>
                  <a:pt x="40" y="1390"/>
                </a:lnTo>
                <a:lnTo>
                  <a:pt x="36" y="1375"/>
                </a:lnTo>
                <a:lnTo>
                  <a:pt x="33" y="1360"/>
                </a:lnTo>
                <a:lnTo>
                  <a:pt x="29" y="1345"/>
                </a:lnTo>
                <a:lnTo>
                  <a:pt x="26" y="1331"/>
                </a:lnTo>
                <a:lnTo>
                  <a:pt x="23" y="1317"/>
                </a:lnTo>
                <a:lnTo>
                  <a:pt x="20" y="1303"/>
                </a:lnTo>
                <a:lnTo>
                  <a:pt x="17" y="1289"/>
                </a:lnTo>
                <a:lnTo>
                  <a:pt x="14" y="1275"/>
                </a:lnTo>
                <a:lnTo>
                  <a:pt x="12" y="1261"/>
                </a:lnTo>
                <a:lnTo>
                  <a:pt x="10" y="1248"/>
                </a:lnTo>
                <a:lnTo>
                  <a:pt x="8" y="1235"/>
                </a:lnTo>
                <a:lnTo>
                  <a:pt x="7" y="1222"/>
                </a:lnTo>
                <a:lnTo>
                  <a:pt x="5" y="1209"/>
                </a:lnTo>
                <a:lnTo>
                  <a:pt x="4" y="1196"/>
                </a:lnTo>
                <a:lnTo>
                  <a:pt x="3" y="1184"/>
                </a:lnTo>
                <a:lnTo>
                  <a:pt x="2" y="1171"/>
                </a:lnTo>
                <a:lnTo>
                  <a:pt x="1" y="1159"/>
                </a:lnTo>
                <a:lnTo>
                  <a:pt x="1" y="1147"/>
                </a:lnTo>
                <a:lnTo>
                  <a:pt x="0" y="1134"/>
                </a:lnTo>
                <a:lnTo>
                  <a:pt x="0" y="1122"/>
                </a:lnTo>
                <a:lnTo>
                  <a:pt x="0" y="1110"/>
                </a:lnTo>
                <a:lnTo>
                  <a:pt x="0" y="1098"/>
                </a:lnTo>
                <a:lnTo>
                  <a:pt x="0" y="1087"/>
                </a:lnTo>
                <a:lnTo>
                  <a:pt x="0" y="1075"/>
                </a:lnTo>
                <a:lnTo>
                  <a:pt x="0" y="1063"/>
                </a:lnTo>
                <a:lnTo>
                  <a:pt x="1" y="1051"/>
                </a:lnTo>
                <a:lnTo>
                  <a:pt x="1" y="1040"/>
                </a:lnTo>
                <a:lnTo>
                  <a:pt x="2" y="1028"/>
                </a:lnTo>
                <a:lnTo>
                  <a:pt x="3" y="1017"/>
                </a:lnTo>
                <a:lnTo>
                  <a:pt x="4" y="1006"/>
                </a:lnTo>
                <a:lnTo>
                  <a:pt x="5" y="995"/>
                </a:lnTo>
                <a:lnTo>
                  <a:pt x="6" y="983"/>
                </a:lnTo>
                <a:lnTo>
                  <a:pt x="8" y="972"/>
                </a:lnTo>
                <a:lnTo>
                  <a:pt x="9" y="961"/>
                </a:lnTo>
                <a:lnTo>
                  <a:pt x="11" y="949"/>
                </a:lnTo>
                <a:lnTo>
                  <a:pt x="12" y="938"/>
                </a:lnTo>
                <a:lnTo>
                  <a:pt x="14" y="926"/>
                </a:lnTo>
                <a:lnTo>
                  <a:pt x="16" y="915"/>
                </a:lnTo>
                <a:lnTo>
                  <a:pt x="18" y="903"/>
                </a:lnTo>
                <a:lnTo>
                  <a:pt x="20" y="891"/>
                </a:lnTo>
                <a:lnTo>
                  <a:pt x="22" y="880"/>
                </a:lnTo>
                <a:lnTo>
                  <a:pt x="25" y="868"/>
                </a:lnTo>
                <a:lnTo>
                  <a:pt x="27" y="856"/>
                </a:lnTo>
                <a:lnTo>
                  <a:pt x="30" y="844"/>
                </a:lnTo>
                <a:lnTo>
                  <a:pt x="32" y="833"/>
                </a:lnTo>
                <a:lnTo>
                  <a:pt x="35" y="821"/>
                </a:lnTo>
                <a:lnTo>
                  <a:pt x="38" y="809"/>
                </a:lnTo>
                <a:lnTo>
                  <a:pt x="41" y="797"/>
                </a:lnTo>
                <a:lnTo>
                  <a:pt x="44" y="785"/>
                </a:lnTo>
                <a:lnTo>
                  <a:pt x="48" y="773"/>
                </a:lnTo>
                <a:lnTo>
                  <a:pt x="52" y="761"/>
                </a:lnTo>
                <a:lnTo>
                  <a:pt x="55" y="749"/>
                </a:lnTo>
                <a:lnTo>
                  <a:pt x="59" y="737"/>
                </a:lnTo>
                <a:lnTo>
                  <a:pt x="64" y="725"/>
                </a:lnTo>
                <a:lnTo>
                  <a:pt x="68" y="713"/>
                </a:lnTo>
                <a:lnTo>
                  <a:pt x="73" y="701"/>
                </a:lnTo>
                <a:lnTo>
                  <a:pt x="78" y="689"/>
                </a:lnTo>
                <a:lnTo>
                  <a:pt x="83" y="677"/>
                </a:lnTo>
                <a:lnTo>
                  <a:pt x="88" y="664"/>
                </a:lnTo>
                <a:lnTo>
                  <a:pt x="93" y="652"/>
                </a:lnTo>
                <a:lnTo>
                  <a:pt x="99" y="640"/>
                </a:lnTo>
                <a:lnTo>
                  <a:pt x="105" y="628"/>
                </a:lnTo>
                <a:lnTo>
                  <a:pt x="111" y="616"/>
                </a:lnTo>
                <a:lnTo>
                  <a:pt x="116" y="604"/>
                </a:lnTo>
                <a:lnTo>
                  <a:pt x="122" y="593"/>
                </a:lnTo>
                <a:lnTo>
                  <a:pt x="128" y="581"/>
                </a:lnTo>
                <a:lnTo>
                  <a:pt x="134" y="570"/>
                </a:lnTo>
                <a:lnTo>
                  <a:pt x="140" y="559"/>
                </a:lnTo>
                <a:lnTo>
                  <a:pt x="146" y="549"/>
                </a:lnTo>
                <a:lnTo>
                  <a:pt x="152" y="539"/>
                </a:lnTo>
                <a:lnTo>
                  <a:pt x="158" y="529"/>
                </a:lnTo>
                <a:lnTo>
                  <a:pt x="164" y="519"/>
                </a:lnTo>
                <a:lnTo>
                  <a:pt x="170" y="509"/>
                </a:lnTo>
                <a:lnTo>
                  <a:pt x="176" y="500"/>
                </a:lnTo>
                <a:lnTo>
                  <a:pt x="182" y="491"/>
                </a:lnTo>
                <a:lnTo>
                  <a:pt x="188" y="482"/>
                </a:lnTo>
                <a:lnTo>
                  <a:pt x="194" y="474"/>
                </a:lnTo>
                <a:lnTo>
                  <a:pt x="200" y="465"/>
                </a:lnTo>
                <a:lnTo>
                  <a:pt x="206" y="457"/>
                </a:lnTo>
                <a:lnTo>
                  <a:pt x="212" y="449"/>
                </a:lnTo>
                <a:lnTo>
                  <a:pt x="218" y="442"/>
                </a:lnTo>
                <a:lnTo>
                  <a:pt x="223" y="434"/>
                </a:lnTo>
                <a:lnTo>
                  <a:pt x="229" y="427"/>
                </a:lnTo>
                <a:lnTo>
                  <a:pt x="234" y="420"/>
                </a:lnTo>
                <a:lnTo>
                  <a:pt x="240" y="413"/>
                </a:lnTo>
                <a:lnTo>
                  <a:pt x="245" y="406"/>
                </a:lnTo>
                <a:lnTo>
                  <a:pt x="250" y="400"/>
                </a:lnTo>
                <a:lnTo>
                  <a:pt x="256" y="393"/>
                </a:lnTo>
                <a:lnTo>
                  <a:pt x="261" y="387"/>
                </a:lnTo>
                <a:lnTo>
                  <a:pt x="266" y="381"/>
                </a:lnTo>
                <a:lnTo>
                  <a:pt x="270" y="375"/>
                </a:lnTo>
                <a:lnTo>
                  <a:pt x="275" y="370"/>
                </a:lnTo>
                <a:lnTo>
                  <a:pt x="280" y="364"/>
                </a:lnTo>
                <a:lnTo>
                  <a:pt x="285" y="35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72000" tIns="72000" rIns="72000" bIns="72000" anchor="ctr"/>
          <a:lstStyle/>
          <a:p>
            <a:endParaRPr lang="en-US" noProof="0" dirty="0"/>
          </a:p>
        </p:txBody>
      </p:sp>
      <p:sp>
        <p:nvSpPr>
          <p:cNvPr id="91" name="AutoShape 7"/>
          <p:cNvSpPr>
            <a:spLocks noChangeArrowheads="1"/>
          </p:cNvSpPr>
          <p:nvPr/>
        </p:nvSpPr>
        <p:spPr bwMode="auto">
          <a:xfrm>
            <a:off x="4256526" y="1854490"/>
            <a:ext cx="315841" cy="3297447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bg2"/>
          </a:solidFill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sz="17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buChar char="•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buChar char="–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buChar char="-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 noProof="0" dirty="0"/>
          </a:p>
        </p:txBody>
      </p:sp>
      <p:sp>
        <p:nvSpPr>
          <p:cNvPr id="92" name="Rectangle 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34389" y="2374103"/>
            <a:ext cx="52635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FINAL</a:t>
            </a:r>
          </a:p>
        </p:txBody>
      </p:sp>
      <p:sp>
        <p:nvSpPr>
          <p:cNvPr id="93" name="Rectangle 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436466" y="2373351"/>
            <a:ext cx="52635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FINAL</a:t>
            </a:r>
          </a:p>
        </p:txBody>
      </p:sp>
      <p:sp>
        <p:nvSpPr>
          <p:cNvPr id="94" name="Freeform 30"/>
          <p:cNvSpPr>
            <a:spLocks/>
          </p:cNvSpPr>
          <p:nvPr/>
        </p:nvSpPr>
        <p:spPr bwMode="gray">
          <a:xfrm rot="10800000" flipH="1">
            <a:off x="8795384" y="4689294"/>
            <a:ext cx="943752" cy="311429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tIns="91440" bIns="9144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3C58A1"/>
              </a:buClr>
              <a:buSzPct val="80000"/>
              <a:buFont typeface="Wingdings" pitchFamily="2" charset="2"/>
              <a:buNone/>
            </a:pPr>
            <a:endParaRPr lang="en-US" sz="1600" noProof="0" dirty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95" name="Text Box 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gray">
          <a:xfrm>
            <a:off x="4112227" y="1422588"/>
            <a:ext cx="168155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>
                <a:solidFill>
                  <a:srgbClr val="000000"/>
                </a:solidFill>
              </a:rPr>
              <a:t>Sticker und </a:t>
            </a:r>
            <a:r>
              <a:rPr lang="en-US" sz="1400" b="1" noProof="0" dirty="0" err="1">
                <a:solidFill>
                  <a:srgbClr val="000000"/>
                </a:solidFill>
              </a:rPr>
              <a:t>Formen</a:t>
            </a: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5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 - BACKUP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7338" y="917425"/>
            <a:ext cx="8745537" cy="52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3600" b="1" noProof="0" dirty="0">
                <a:solidFill>
                  <a:srgbClr val="000000"/>
                </a:solidFill>
                <a:latin typeface="Book Antiqua" pitchFamily="18" charset="0"/>
              </a:rPr>
              <a:t>Titel</a:t>
            </a:r>
            <a:endParaRPr lang="en-US" sz="1600" noProof="0" dirty="0">
              <a:solidFill>
                <a:srgbClr val="00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93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AAB8-70A5-3215-A835-5A025B1C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The Use of a Simulation leads to The Edge Case Problem.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8DA7-5428-A738-0E51-5292CF5C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6AEE-8956-9C28-16D9-61277594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01F981-A11B-2CCE-8D1E-E25979725D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129F1-7FC8-870D-6F4F-957D8A31A46A}"/>
              </a:ext>
            </a:extLst>
          </p:cNvPr>
          <p:cNvGrpSpPr/>
          <p:nvPr/>
        </p:nvGrpSpPr>
        <p:grpSpPr>
          <a:xfrm>
            <a:off x="277200" y="2439328"/>
            <a:ext cx="3389697" cy="2135683"/>
            <a:chOff x="277200" y="2262272"/>
            <a:chExt cx="3389697" cy="213568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8E78538-61E1-143E-22DE-28AAE57D2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00" y="2262272"/>
              <a:ext cx="3106637" cy="19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2F2E4-86BB-D3BB-4660-94473F8E36E2}"/>
                </a:ext>
              </a:extLst>
            </p:cNvPr>
            <p:cNvSpPr txBox="1"/>
            <p:nvPr/>
          </p:nvSpPr>
          <p:spPr>
            <a:xfrm>
              <a:off x="277200" y="4182511"/>
              <a:ext cx="33896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https://</a:t>
              </a:r>
              <a:r>
                <a:rPr lang="en-US" sz="800" noProof="0" dirty="0" err="1">
                  <a:latin typeface="+mj-lt"/>
                </a:rPr>
                <a:t>x.com</a:t>
              </a:r>
              <a:r>
                <a:rPr lang="en-US" sz="800" noProof="0" dirty="0">
                  <a:latin typeface="+mj-lt"/>
                </a:rPr>
                <a:t>/</a:t>
              </a:r>
              <a:r>
                <a:rPr lang="en-US" sz="800" noProof="0" dirty="0" err="1">
                  <a:latin typeface="+mj-lt"/>
                </a:rPr>
                <a:t>hfxtraffic</a:t>
              </a:r>
              <a:r>
                <a:rPr lang="en-US" sz="800" noProof="0" dirty="0">
                  <a:latin typeface="+mj-lt"/>
                </a:rPr>
                <a:t>/status/1799443590868779498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463F61-8FC1-2C2D-DDAC-6114039734BA}"/>
              </a:ext>
            </a:extLst>
          </p:cNvPr>
          <p:cNvGrpSpPr/>
          <p:nvPr/>
        </p:nvGrpSpPr>
        <p:grpSpPr>
          <a:xfrm>
            <a:off x="3663788" y="1809882"/>
            <a:ext cx="2292016" cy="3394575"/>
            <a:chOff x="3663788" y="1694382"/>
            <a:chExt cx="2292016" cy="3394575"/>
          </a:xfrm>
        </p:grpSpPr>
        <p:pic>
          <p:nvPicPr>
            <p:cNvPr id="2056" name="Picture 8" descr="Interchange (road) - Wikipedia">
              <a:extLst>
                <a:ext uri="{FF2B5EF4-FFF2-40B4-BE49-F238E27FC236}">
                  <a16:creationId xmlns:a16="http://schemas.microsoft.com/office/drawing/2014/main" id="{DF282176-66B0-A27B-9663-832EFDCF6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88" y="1694382"/>
              <a:ext cx="2292016" cy="3056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25022E-9C32-8B41-DC20-A91552700776}"/>
                </a:ext>
              </a:extLst>
            </p:cNvPr>
            <p:cNvSpPr txBox="1"/>
            <p:nvPr/>
          </p:nvSpPr>
          <p:spPr>
            <a:xfrm>
              <a:off x="3663788" y="4750403"/>
              <a:ext cx="22920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https://</a:t>
              </a:r>
              <a:r>
                <a:rPr lang="en-US" sz="800" noProof="0" dirty="0" err="1">
                  <a:latin typeface="+mj-lt"/>
                </a:rPr>
                <a:t>en.wikipedia.org</a:t>
              </a:r>
              <a:r>
                <a:rPr lang="en-US" sz="800" noProof="0" dirty="0">
                  <a:latin typeface="+mj-lt"/>
                </a:rPr>
                <a:t>/wiki/Interchange_%28road%29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A13787-6363-3170-40C1-4755E194629B}"/>
              </a:ext>
            </a:extLst>
          </p:cNvPr>
          <p:cNvGrpSpPr/>
          <p:nvPr/>
        </p:nvGrpSpPr>
        <p:grpSpPr>
          <a:xfrm>
            <a:off x="6235754" y="2377773"/>
            <a:ext cx="3393046" cy="2258793"/>
            <a:chOff x="6235754" y="2262272"/>
            <a:chExt cx="3393046" cy="2258793"/>
          </a:xfrm>
        </p:grpSpPr>
        <p:pic>
          <p:nvPicPr>
            <p:cNvPr id="2050" name="Picture 2" descr="White Wolf : Genius Elephant Stops Traffic So Little Calf Can Safely Cross  (Video)">
              <a:extLst>
                <a:ext uri="{FF2B5EF4-FFF2-40B4-BE49-F238E27FC236}">
                  <a16:creationId xmlns:a16="http://schemas.microsoft.com/office/drawing/2014/main" id="{E6BDF853-7B64-020E-2526-049B93ADD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754" y="2262272"/>
              <a:ext cx="3376246" cy="19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D7B3D0-E857-80AF-0A0C-BE329BB6F2A3}"/>
                </a:ext>
              </a:extLst>
            </p:cNvPr>
            <p:cNvSpPr txBox="1"/>
            <p:nvPr/>
          </p:nvSpPr>
          <p:spPr>
            <a:xfrm>
              <a:off x="6252554" y="4182511"/>
              <a:ext cx="33762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http://</a:t>
              </a:r>
              <a:r>
                <a:rPr lang="en-US" sz="800" noProof="0" dirty="0" err="1">
                  <a:latin typeface="+mj-lt"/>
                </a:rPr>
                <a:t>www.whitewolfpack.com</a:t>
              </a:r>
              <a:r>
                <a:rPr lang="en-US" sz="800" noProof="0" dirty="0">
                  <a:latin typeface="+mj-lt"/>
                </a:rPr>
                <a:t>/2015/04/genius-elephant-stops-traffic-so-</a:t>
              </a:r>
              <a:r>
                <a:rPr lang="en-US" sz="800" noProof="0" dirty="0" err="1">
                  <a:latin typeface="+mj-lt"/>
                </a:rPr>
                <a:t>little.html</a:t>
              </a:r>
              <a:endParaRPr lang="en-US" sz="800" noProof="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11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DE52C-C86E-4FA3-19D4-5288D5C3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overview of Sim-to-Real issue causes.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C0DD673-B32F-BF8E-DCD7-CCAF7EDB7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101" y="1310400"/>
            <a:ext cx="9437798" cy="375346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1ADB0D-1C1E-4166-9D19-99C587B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A2C11-EA78-92E8-8509-9D12CF66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098F282-EC5B-4A47-A091-0BE9F15DCE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A924C8-88DF-D5D1-37AB-5CBC624B9C2E}"/>
                  </a:ext>
                </a:extLst>
              </p:cNvPr>
              <p:cNvSpPr txBox="1"/>
              <p:nvPr/>
            </p:nvSpPr>
            <p:spPr>
              <a:xfrm>
                <a:off x="2595563" y="5398755"/>
                <a:ext cx="4714875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  <m:r>
                        <a:rPr lang="en-US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  <m:r>
                        <a:rPr lang="en-US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sz="2400" noProof="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A924C8-88DF-D5D1-37AB-5CBC624B9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63" y="5398755"/>
                <a:ext cx="4714875" cy="463846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DDD1BBBB-1A16-68DE-BEA4-57B726D21831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Da et al., “A Survey of Sim-to-Real Methods in RL: Progress, Prospects and Challenges with Foundation Models”, 2025</a:t>
            </a:r>
          </a:p>
        </p:txBody>
      </p:sp>
    </p:spTree>
    <p:extLst>
      <p:ext uri="{BB962C8B-B14F-4D97-AF65-F5344CB8AC3E}">
        <p14:creationId xmlns:p14="http://schemas.microsoft.com/office/powerpoint/2010/main" val="278674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434A-EF3E-223C-1BCB-5577ED4D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Measuring the sim-to-real gap.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E7650-08F2-4569-B9D2-E3BBAD41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D6248C-BBD7-D762-00D3-5CB0467C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2A1E859-CBB8-1D7B-CAFF-B8EEBB28F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97A54-B460-FDE7-7B34-A628D0ED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70586"/>
            <a:ext cx="7772400" cy="4605660"/>
          </a:xfrm>
          <a:prstGeom prst="rect">
            <a:avLst/>
          </a:prstGeom>
        </p:spPr>
      </p:pic>
      <p:sp>
        <p:nvSpPr>
          <p:cNvPr id="14" name="Textfeld 9">
            <a:extLst>
              <a:ext uri="{FF2B5EF4-FFF2-40B4-BE49-F238E27FC236}">
                <a16:creationId xmlns:a16="http://schemas.microsoft.com/office/drawing/2014/main" id="{DAA67D18-E6AB-C8A9-665A-3F335991C577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Mulero et al., “</a:t>
            </a:r>
            <a:r>
              <a:rPr lang="en-US" sz="800" dirty="0">
                <a:latin typeface="+mj-lt"/>
                <a:cs typeface="Arial" pitchFamily="34" charset="0"/>
              </a:rPr>
              <a:t>Benchmarking the Sim-to-Real Gap in Cloth Manipulation</a:t>
            </a:r>
            <a:r>
              <a:rPr lang="en-US" sz="800" noProof="0" dirty="0">
                <a:latin typeface="+mj-lt"/>
                <a:cs typeface="Arial" pitchFamily="34" charset="0"/>
              </a:rPr>
              <a:t>”, IEEE, 2981-2988 (2024)</a:t>
            </a:r>
          </a:p>
        </p:txBody>
      </p:sp>
    </p:spTree>
    <p:extLst>
      <p:ext uri="{BB962C8B-B14F-4D97-AF65-F5344CB8AC3E}">
        <p14:creationId xmlns:p14="http://schemas.microsoft.com/office/powerpoint/2010/main" val="211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70189-C7AC-ACDB-C34C-6BC65778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01" y="594000"/>
            <a:ext cx="9334800" cy="716400"/>
          </a:xfrm>
        </p:spPr>
        <p:txBody>
          <a:bodyPr/>
          <a:lstStyle/>
          <a:p>
            <a:r>
              <a:rPr lang="en-US" dirty="0"/>
              <a:t>Attention to impossible or difficult measurements in reality.</a:t>
            </a:r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CB0281-3707-38E2-7D93-D6F7E9D0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A2197A-BC61-49CE-66E5-FF224C18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67E076-EADB-4B90-5987-5B85229CF7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49ACE3-2A3E-B24B-AF2B-1FFCC4320345}"/>
              </a:ext>
            </a:extLst>
          </p:cNvPr>
          <p:cNvGrpSpPr/>
          <p:nvPr/>
        </p:nvGrpSpPr>
        <p:grpSpPr>
          <a:xfrm>
            <a:off x="234101" y="3705120"/>
            <a:ext cx="9334800" cy="2382610"/>
            <a:chOff x="234101" y="3537456"/>
            <a:chExt cx="9334800" cy="2382610"/>
          </a:xfrm>
        </p:grpSpPr>
        <p:pic>
          <p:nvPicPr>
            <p:cNvPr id="2050" name="Picture 2" descr="Generiertes Bild">
              <a:extLst>
                <a:ext uri="{FF2B5EF4-FFF2-40B4-BE49-F238E27FC236}">
                  <a16:creationId xmlns:a16="http://schemas.microsoft.com/office/drawing/2014/main" id="{01A4E5C1-A3F3-3DE0-767F-58452F9BC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291" y="3537456"/>
              <a:ext cx="2382610" cy="238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35509-11A0-D35D-8F60-F64F88E3691F}"/>
                </a:ext>
              </a:extLst>
            </p:cNvPr>
            <p:cNvSpPr txBox="1"/>
            <p:nvPr/>
          </p:nvSpPr>
          <p:spPr>
            <a:xfrm>
              <a:off x="234101" y="4065951"/>
              <a:ext cx="5369865" cy="132562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600" noProof="0" dirty="0">
                  <a:latin typeface="+mj-lt"/>
                  <a:cs typeface="Arial" pitchFamily="34" charset="0"/>
                </a:rPr>
                <a:t>„Note that we do </a:t>
              </a:r>
              <a:r>
                <a:rPr lang="en-US" sz="2000" noProof="0" dirty="0">
                  <a:solidFill>
                    <a:schemeClr val="accent4"/>
                  </a:solidFill>
                  <a:latin typeface="+mj-lt"/>
                  <a:cs typeface="Arial" pitchFamily="34" charset="0"/>
                </a:rPr>
                <a:t>not include all available sensor measurements </a:t>
              </a:r>
              <a:r>
                <a:rPr lang="en-US" sz="1600" noProof="0" dirty="0">
                  <a:latin typeface="+mj-lt"/>
                  <a:cs typeface="Arial" pitchFamily="34" charset="0"/>
                </a:rPr>
                <a:t>in the observation space. For example, the IMU also provides the yaw of the base. We </a:t>
              </a:r>
              <a:r>
                <a:rPr lang="en-US" sz="2000" noProof="0" dirty="0">
                  <a:solidFill>
                    <a:schemeClr val="accent4"/>
                  </a:solidFill>
                  <a:latin typeface="+mj-lt"/>
                  <a:cs typeface="Arial" pitchFamily="34" charset="0"/>
                </a:rPr>
                <a:t>exclude it because the measurement drifts quickly</a:t>
              </a:r>
              <a:r>
                <a:rPr lang="en-US" sz="1600" noProof="0" dirty="0">
                  <a:latin typeface="+mj-lt"/>
                  <a:cs typeface="Arial" pitchFamily="34" charset="0"/>
                </a:rPr>
                <a:t>.“</a:t>
              </a:r>
            </a:p>
          </p:txBody>
        </p:sp>
      </p:grpSp>
      <p:sp>
        <p:nvSpPr>
          <p:cNvPr id="9" name="Textfeld 9">
            <a:extLst>
              <a:ext uri="{FF2B5EF4-FFF2-40B4-BE49-F238E27FC236}">
                <a16:creationId xmlns:a16="http://schemas.microsoft.com/office/drawing/2014/main" id="{93020646-89CF-A826-9A0C-58869CCCE27F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Tan et al., “Sim-to-real: Learning agile locomotion for quadruped robots”,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 preprint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: 1804.10332 (2018)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C439AB-C212-C88D-0FAF-87DCB02DB5D0}"/>
              </a:ext>
            </a:extLst>
          </p:cNvPr>
          <p:cNvGrpSpPr/>
          <p:nvPr/>
        </p:nvGrpSpPr>
        <p:grpSpPr>
          <a:xfrm>
            <a:off x="234101" y="1459101"/>
            <a:ext cx="9334800" cy="2097318"/>
            <a:chOff x="234101" y="1626765"/>
            <a:chExt cx="9334800" cy="20973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CB2EF1-E60A-6924-BB1A-104F1584D7DF}"/>
                </a:ext>
              </a:extLst>
            </p:cNvPr>
            <p:cNvGrpSpPr/>
            <p:nvPr/>
          </p:nvGrpSpPr>
          <p:grpSpPr>
            <a:xfrm>
              <a:off x="5282944" y="2165973"/>
              <a:ext cx="4285957" cy="1018903"/>
              <a:chOff x="234101" y="2049534"/>
              <a:chExt cx="4285957" cy="101890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D9EBFED-FCAD-2D11-9A11-0F3462A9B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101" y="2049534"/>
                <a:ext cx="4285957" cy="981049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A5A349E-C797-A499-74A8-7EB939D11AFD}"/>
                  </a:ext>
                </a:extLst>
              </p:cNvPr>
              <p:cNvSpPr/>
              <p:nvPr/>
            </p:nvSpPr>
            <p:spPr>
              <a:xfrm>
                <a:off x="2944521" y="2591178"/>
                <a:ext cx="977153" cy="477259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sz="1200" dirty="0">
                  <a:latin typeface="+mn-lt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A2144-DA36-B536-0940-6A2C4D0E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01" y="1626765"/>
              <a:ext cx="3584573" cy="2097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85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9C0418-3EE5-28FE-CEB4-2E6A4D4A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Domain Randomization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E14EC3-5D6B-55D0-39D1-310EE197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40A667-0081-17DC-59AE-D440237D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C83CB-562A-155A-D82E-76D9715647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4A4B79E-F3C7-14CD-1A97-5A9A352DFD16}"/>
              </a:ext>
            </a:extLst>
          </p:cNvPr>
          <p:cNvSpPr txBox="1"/>
          <p:nvPr/>
        </p:nvSpPr>
        <p:spPr>
          <a:xfrm>
            <a:off x="277200" y="5558233"/>
            <a:ext cx="527898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Tobin et al., “Domain Randomization for Transferring Deep Neural Networks from Simulation to the Real World”, IROS, 2017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FC228DA-AFD7-38C8-6AA8-5203F2624DAC}"/>
              </a:ext>
            </a:extLst>
          </p:cNvPr>
          <p:cNvGrpSpPr/>
          <p:nvPr/>
        </p:nvGrpSpPr>
        <p:grpSpPr>
          <a:xfrm>
            <a:off x="5787740" y="1147499"/>
            <a:ext cx="3796388" cy="1102817"/>
            <a:chOff x="5855291" y="2892297"/>
            <a:chExt cx="3796388" cy="1102817"/>
          </a:xfrm>
        </p:grpSpPr>
        <p:pic>
          <p:nvPicPr>
            <p:cNvPr id="35842" name="Picture 2" descr="MuJoCo">
              <a:extLst>
                <a:ext uri="{FF2B5EF4-FFF2-40B4-BE49-F238E27FC236}">
                  <a16:creationId xmlns:a16="http://schemas.microsoft.com/office/drawing/2014/main" id="{062FF073-F25E-5407-3E08-71AFC677B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551" y="2892297"/>
              <a:ext cx="3716128" cy="92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358B036-5B32-3958-1458-1437FB20F92A}"/>
                </a:ext>
              </a:extLst>
            </p:cNvPr>
            <p:cNvSpPr txBox="1"/>
            <p:nvPr/>
          </p:nvSpPr>
          <p:spPr>
            <a:xfrm>
              <a:off x="5855291" y="3777489"/>
              <a:ext cx="3481074" cy="21762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800" noProof="0" dirty="0">
                  <a:latin typeface="+mj-lt"/>
                  <a:cs typeface="Arial" pitchFamily="34" charset="0"/>
                </a:rPr>
                <a:t>Source: GitHub, 2025, https://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github.com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/google-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deepmind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/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mujoco</a:t>
              </a:r>
              <a:endParaRPr lang="en-US" sz="800" noProof="0" dirty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86E43B8-BDD6-25D9-F7A9-3041EF89286F}"/>
              </a:ext>
            </a:extLst>
          </p:cNvPr>
          <p:cNvGrpSpPr/>
          <p:nvPr/>
        </p:nvGrpSpPr>
        <p:grpSpPr>
          <a:xfrm>
            <a:off x="277200" y="1129399"/>
            <a:ext cx="5221613" cy="4488882"/>
            <a:chOff x="743440" y="1129399"/>
            <a:chExt cx="5221613" cy="4488882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0D42C57F-1300-D0F1-60B4-8C720CD76AC0}"/>
                </a:ext>
              </a:extLst>
            </p:cNvPr>
            <p:cNvGrpSpPr/>
            <p:nvPr/>
          </p:nvGrpSpPr>
          <p:grpSpPr>
            <a:xfrm>
              <a:off x="743440" y="1129399"/>
              <a:ext cx="3744000" cy="4488882"/>
              <a:chOff x="743440" y="1129399"/>
              <a:chExt cx="3744000" cy="448888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0661370-D8B5-0B43-F246-305E864F6AD5}"/>
                  </a:ext>
                </a:extLst>
              </p:cNvPr>
              <p:cNvGrpSpPr/>
              <p:nvPr/>
            </p:nvGrpSpPr>
            <p:grpSpPr>
              <a:xfrm>
                <a:off x="743440" y="1531194"/>
                <a:ext cx="3744000" cy="4087087"/>
                <a:chOff x="743441" y="1184352"/>
                <a:chExt cx="3744000" cy="4087087"/>
              </a:xfrm>
            </p:grpSpPr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A143B0EF-A6F7-9EF6-E3CC-A52D3A4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441" y="1184352"/>
                  <a:ext cx="3744000" cy="2530428"/>
                </a:xfrm>
                <a:prstGeom prst="rect">
                  <a:avLst/>
                </a:prstGeom>
              </p:spPr>
            </p:pic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8F4644D5-273C-B58E-F54B-F11EA0873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3441" y="3946207"/>
                  <a:ext cx="3744000" cy="1325232"/>
                </a:xfrm>
                <a:prstGeom prst="rect">
                  <a:avLst/>
                </a:prstGeom>
              </p:spPr>
            </p:pic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358D8509-D4E2-D9BE-E05D-D8787ABC6FCA}"/>
                    </a:ext>
                  </a:extLst>
                </p:cNvPr>
                <p:cNvSpPr txBox="1"/>
                <p:nvPr/>
              </p:nvSpPr>
              <p:spPr>
                <a:xfrm>
                  <a:off x="1862638" y="3475998"/>
                  <a:ext cx="1505607" cy="52540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pPr algn="ctr"/>
                  <a:r>
                    <a:rPr lang="en-US" sz="2800" noProof="0" dirty="0">
                      <a:latin typeface="Arial" pitchFamily="34" charset="0"/>
                      <a:cs typeface="Arial" pitchFamily="34" charset="0"/>
                    </a:rPr>
                    <a:t>…</a:t>
                  </a:r>
                </a:p>
              </p:txBody>
            </p:sp>
          </p:grp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7AF7186-68D9-0F84-B00D-6B032BA184B5}"/>
                  </a:ext>
                </a:extLst>
              </p:cNvPr>
              <p:cNvSpPr txBox="1"/>
              <p:nvPr/>
            </p:nvSpPr>
            <p:spPr>
              <a:xfrm>
                <a:off x="777682" y="1129399"/>
                <a:ext cx="3675517" cy="340735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+mj-lt"/>
                    <a:cs typeface="Arial" pitchFamily="34" charset="0"/>
                  </a:rPr>
                  <a:t>Train</a:t>
                </a: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CB5E35B-751C-E1D5-B833-E9C0BF2BD82A}"/>
                </a:ext>
              </a:extLst>
            </p:cNvPr>
            <p:cNvGrpSpPr/>
            <p:nvPr/>
          </p:nvGrpSpPr>
          <p:grpSpPr>
            <a:xfrm>
              <a:off x="4561406" y="1129399"/>
              <a:ext cx="1403647" cy="3093463"/>
              <a:chOff x="4561406" y="1129399"/>
              <a:chExt cx="1403647" cy="3093463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097925E-164C-9A6A-06EC-64E371CBD510}"/>
                  </a:ext>
                </a:extLst>
              </p:cNvPr>
              <p:cNvSpPr txBox="1"/>
              <p:nvPr/>
            </p:nvSpPr>
            <p:spPr>
              <a:xfrm>
                <a:off x="4561406" y="1129399"/>
                <a:ext cx="1403647" cy="340735"/>
              </a:xfrm>
              <a:prstGeom prst="rect">
                <a:avLst/>
              </a:prstGeom>
              <a:solidFill>
                <a:srgbClr val="EFB643"/>
              </a:solidFill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+mj-lt"/>
                    <a:cs typeface="Arial" pitchFamily="34" charset="0"/>
                  </a:rPr>
                  <a:t>Test</a:t>
                </a:r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9F32BABF-ED43-ADAD-934C-76B2F4286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4220" y="2926612"/>
                <a:ext cx="1298018" cy="1296250"/>
              </a:xfrm>
              <a:prstGeom prst="rect">
                <a:avLst/>
              </a:prstGeom>
            </p:spPr>
          </p:pic>
        </p:grpSp>
      </p:grp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1AA72E13-73A0-010C-D4AD-43C09059A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30696"/>
              </p:ext>
            </p:extLst>
          </p:nvPr>
        </p:nvGraphicFramePr>
        <p:xfrm>
          <a:off x="5867999" y="2996314"/>
          <a:ext cx="3744000" cy="256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406840460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154631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89490822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99315045"/>
                    </a:ext>
                  </a:extLst>
                </a:gridCol>
              </a:tblGrid>
              <a:tr h="34428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Average detection error on geometric shapes by method, cm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120413"/>
                  </a:ext>
                </a:extLst>
              </a:tr>
              <a:tr h="34428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Evaluation type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Real images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71525"/>
                  </a:ext>
                </a:extLst>
              </a:tr>
              <a:tr h="3442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Object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Distractors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Occlusions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434622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Full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1.3 ±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1.8 ± 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2.4 ± 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660866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noise added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1.4 ± 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1.9 ±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2.4 ± 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699982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camera randomization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2.0 ± 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2.4 ± 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2.9 ± 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751007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distractors in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1.5 ±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7.2 ± 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7.4 ± 5.3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206337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2333ECF3-13FB-E22C-10B8-56267C7E0A64}"/>
              </a:ext>
            </a:extLst>
          </p:cNvPr>
          <p:cNvSpPr txBox="1"/>
          <p:nvPr/>
        </p:nvSpPr>
        <p:spPr>
          <a:xfrm>
            <a:off x="5840128" y="5562154"/>
            <a:ext cx="37440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Tobin et al., “Domain Randomization for Transferring Deep Neural Networks from Simulation to the Real World”, IROS, 2017</a:t>
            </a:r>
          </a:p>
        </p:txBody>
      </p:sp>
    </p:spTree>
    <p:extLst>
      <p:ext uri="{BB962C8B-B14F-4D97-AF65-F5344CB8AC3E}">
        <p14:creationId xmlns:p14="http://schemas.microsoft.com/office/powerpoint/2010/main" val="279410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6A30D-9611-B425-2B85-83151DFAE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A5329-74EE-F103-7240-D337BF85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Domain Randomization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E96C8D-86DD-3BFA-CFC8-2741016A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814905-581E-DAA0-70FC-BAE00F90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32D3AC-E45E-F0AB-2871-2EB5EE7BAE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08246AA-5B53-CD01-8429-638CCA4F4BCD}"/>
              </a:ext>
            </a:extLst>
          </p:cNvPr>
          <p:cNvGrpSpPr/>
          <p:nvPr/>
        </p:nvGrpSpPr>
        <p:grpSpPr>
          <a:xfrm>
            <a:off x="978365" y="1918876"/>
            <a:ext cx="6726035" cy="2583987"/>
            <a:chOff x="926166" y="2061020"/>
            <a:chExt cx="6726035" cy="25839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C193C92-F781-C14D-7730-951EBBFDB8F2}"/>
                </a:ext>
              </a:extLst>
            </p:cNvPr>
            <p:cNvSpPr/>
            <p:nvPr/>
          </p:nvSpPr>
          <p:spPr>
            <a:xfrm>
              <a:off x="5995509" y="2272676"/>
              <a:ext cx="1080000" cy="1080000"/>
            </a:xfrm>
            <a:prstGeom prst="ellipse">
              <a:avLst/>
            </a:prstGeom>
            <a:solidFill>
              <a:srgbClr val="F3CF74"/>
            </a:solidFill>
            <a:ln>
              <a:solidFill>
                <a:srgbClr val="EFB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B08DCB12-1243-9261-95D4-21B5F93E9F2C}"/>
                </a:ext>
              </a:extLst>
            </p:cNvPr>
            <p:cNvGrpSpPr/>
            <p:nvPr/>
          </p:nvGrpSpPr>
          <p:grpSpPr>
            <a:xfrm>
              <a:off x="926166" y="2061020"/>
              <a:ext cx="6726035" cy="2583987"/>
              <a:chOff x="-197912" y="1451420"/>
              <a:chExt cx="6726035" cy="258398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50735D2-4F29-8CAA-D53B-DD86F5CD105A}"/>
                  </a:ext>
                </a:extLst>
              </p:cNvPr>
              <p:cNvSpPr/>
              <p:nvPr/>
            </p:nvSpPr>
            <p:spPr>
              <a:xfrm>
                <a:off x="2846084" y="2610069"/>
                <a:ext cx="396000" cy="396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746C7F76-9A03-713D-C0B3-DBFBC31D4624}"/>
                  </a:ext>
                </a:extLst>
              </p:cNvPr>
              <p:cNvSpPr/>
              <p:nvPr/>
            </p:nvSpPr>
            <p:spPr>
              <a:xfrm rot="19225256">
                <a:off x="1796928" y="2356754"/>
                <a:ext cx="2494312" cy="891036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2D63AB2-5E9C-F9BD-3641-6E756EF12B76}"/>
                  </a:ext>
                </a:extLst>
              </p:cNvPr>
              <p:cNvSpPr/>
              <p:nvPr/>
            </p:nvSpPr>
            <p:spPr>
              <a:xfrm rot="19225256">
                <a:off x="1186806" y="2098828"/>
                <a:ext cx="3797981" cy="14068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7538AE0A-1AB9-BDE2-2EE9-FCBCD9260F0A}"/>
                  </a:ext>
                </a:extLst>
              </p:cNvPr>
              <p:cNvSpPr/>
              <p:nvPr/>
            </p:nvSpPr>
            <p:spPr>
              <a:xfrm rot="19225256">
                <a:off x="463519" y="1731218"/>
                <a:ext cx="5244557" cy="2023716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835FAF67-5F87-C6FA-6BC0-EF21E43D295C}"/>
                  </a:ext>
                </a:extLst>
              </p:cNvPr>
              <p:cNvSpPr/>
              <p:nvPr/>
            </p:nvSpPr>
            <p:spPr>
              <a:xfrm rot="19225256">
                <a:off x="-197912" y="1451420"/>
                <a:ext cx="6726035" cy="2583987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2E90258-A9C3-132F-0840-1A9BB6A25FB0}"/>
              </a:ext>
            </a:extLst>
          </p:cNvPr>
          <p:cNvGrpSpPr/>
          <p:nvPr/>
        </p:nvGrpSpPr>
        <p:grpSpPr>
          <a:xfrm>
            <a:off x="6774096" y="4322863"/>
            <a:ext cx="2731420" cy="1371755"/>
            <a:chOff x="6774096" y="3519115"/>
            <a:chExt cx="2731420" cy="1371755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2791DAA0-042E-D071-5CCE-F106B2CCD991}"/>
                </a:ext>
              </a:extLst>
            </p:cNvPr>
            <p:cNvGrpSpPr/>
            <p:nvPr/>
          </p:nvGrpSpPr>
          <p:grpSpPr>
            <a:xfrm>
              <a:off x="6774096" y="3519115"/>
              <a:ext cx="2731420" cy="360000"/>
              <a:chOff x="6774096" y="3519115"/>
              <a:chExt cx="2731420" cy="360000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A960DF03-0925-59B4-DE3A-2140741B6034}"/>
                  </a:ext>
                </a:extLst>
              </p:cNvPr>
              <p:cNvSpPr/>
              <p:nvPr/>
            </p:nvSpPr>
            <p:spPr>
              <a:xfrm>
                <a:off x="6774096" y="3519115"/>
                <a:ext cx="360000" cy="360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538EBDC-ABC4-8B65-01A9-07D7C14A6531}"/>
                  </a:ext>
                </a:extLst>
              </p:cNvPr>
              <p:cNvSpPr txBox="1"/>
              <p:nvPr/>
            </p:nvSpPr>
            <p:spPr>
              <a:xfrm>
                <a:off x="7134096" y="3567220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Extracted Feature</a:t>
                </a:r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5359AAE-3D9A-83A2-19F4-44312717826C}"/>
                </a:ext>
              </a:extLst>
            </p:cNvPr>
            <p:cNvGrpSpPr/>
            <p:nvPr/>
          </p:nvGrpSpPr>
          <p:grpSpPr>
            <a:xfrm>
              <a:off x="6774096" y="4024993"/>
              <a:ext cx="2731420" cy="360000"/>
              <a:chOff x="6774096" y="4006767"/>
              <a:chExt cx="2731420" cy="36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02E3DD73-2C56-152B-F42C-1EDF6CA164B1}"/>
                  </a:ext>
                </a:extLst>
              </p:cNvPr>
              <p:cNvSpPr/>
              <p:nvPr/>
            </p:nvSpPr>
            <p:spPr>
              <a:xfrm>
                <a:off x="6774096" y="4006767"/>
                <a:ext cx="360000" cy="360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CC7392E-D560-CA41-EBC7-0F392AAAF533}"/>
                  </a:ext>
                </a:extLst>
              </p:cNvPr>
              <p:cNvSpPr txBox="1"/>
              <p:nvPr/>
            </p:nvSpPr>
            <p:spPr>
              <a:xfrm>
                <a:off x="7134096" y="4054872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Extracted Feature</a:t>
                </a: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0ED14E28-8AB1-CB6C-412E-6965372C7C2F}"/>
                </a:ext>
              </a:extLst>
            </p:cNvPr>
            <p:cNvGrpSpPr/>
            <p:nvPr/>
          </p:nvGrpSpPr>
          <p:grpSpPr>
            <a:xfrm>
              <a:off x="6774096" y="4530870"/>
              <a:ext cx="2731420" cy="360000"/>
              <a:chOff x="6774096" y="4530870"/>
              <a:chExt cx="2731420" cy="3600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DC5A24C7-EFC0-F664-DDF2-4CD6EA2C13CC}"/>
                  </a:ext>
                </a:extLst>
              </p:cNvPr>
              <p:cNvSpPr/>
              <p:nvPr/>
            </p:nvSpPr>
            <p:spPr>
              <a:xfrm>
                <a:off x="6774096" y="4530870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2278D56-B5A7-F871-C752-657B03579A85}"/>
                  </a:ext>
                </a:extLst>
              </p:cNvPr>
              <p:cNvSpPr txBox="1"/>
              <p:nvPr/>
            </p:nvSpPr>
            <p:spPr>
              <a:xfrm>
                <a:off x="7134096" y="4578975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Randomized Data Distribution</a:t>
                </a:r>
              </a:p>
            </p:txBody>
          </p:sp>
        </p:grp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4AAE5B3-CC3F-D353-529F-07465D84C66E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Zhao et al., “Sim-to-Real Transfer in Deep Reinforcement Learning for Robotics: a Survey”,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2478463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58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1.89999999999999991118E+00&quot;&gt;&lt;m_msothmcolidx val=&quot;0&quot;/&gt;&lt;m_rgb r=&quot;ED&quot; g=&quot;A6&quot; b=&quot;9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YDSRWGvEKMlYI4bzS_P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8o3yCKyEWYliJTdXoVU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8o3yCKyEWYliJTdXoVU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nPGJD.XRUiry9Yh906az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DReZAStEKzdbu0RnB9s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atSSAPCEy5KlcQLJwBR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elMblqgJkK5Vsn8azApn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G3dlB1X02cjY8.rHeW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AVh_dgtE._pojhvC6Fk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4dvWMSKt02kY42xcfMwR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OdDiUYoEqyIzLC.ghnT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dkAn8r4PEGHRwzZLw_y4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.ZJeDzUUK5MzvJj9zCM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S1qCBRcq0yZl4.87EpW9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JJCeBWM6kK9AkzaenM_x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JJCeBWM6kK9AkzaenM_x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177"/>
  <p:tag name="ORIGTOP" val="84,75"/>
  <p:tag name="ORIGHEIGHT" val="45,25"/>
  <p:tag name="ORIGWIDTH" val="18,8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YDSRWGvEKMlYI4bzS_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MOv3Nj0kGqxWitxIaSb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heme/theme1.xml><?xml version="1.0" encoding="utf-8"?>
<a:theme xmlns:a="http://schemas.openxmlformats.org/drawingml/2006/main" name="IMCA-TEMP">
  <a:themeElements>
    <a:clrScheme name="Booz">
      <a:dk1>
        <a:srgbClr val="000000"/>
      </a:dk1>
      <a:lt1>
        <a:srgbClr val="FFFFFF"/>
      </a:lt1>
      <a:dk2>
        <a:srgbClr val="939393"/>
      </a:dk2>
      <a:lt2>
        <a:srgbClr val="D90D39"/>
      </a:lt2>
      <a:accent1>
        <a:srgbClr val="4C9BDC"/>
      </a:accent1>
      <a:accent2>
        <a:srgbClr val="76B2E4"/>
      </a:accent2>
      <a:accent3>
        <a:srgbClr val="A5CCED"/>
      </a:accent3>
      <a:accent4>
        <a:srgbClr val="066BB0"/>
      </a:accent4>
      <a:accent5>
        <a:srgbClr val="DCDCDC"/>
      </a:accent5>
      <a:accent6>
        <a:srgbClr val="BFBFBF"/>
      </a:accent6>
      <a:hlink>
        <a:srgbClr val="4C9BDC"/>
      </a:hlink>
      <a:folHlink>
        <a:srgbClr val="066BB0"/>
      </a:folHlink>
    </a:clrScheme>
    <a:fontScheme name="nachsehen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>
        <a:noAutofit/>
      </a:bodyPr>
      <a:lstStyle>
        <a:defPPr algn="ctr">
          <a:defRPr sz="1200" dirty="0">
            <a:latin typeface="+mn-lt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rgbClr val="000000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46800" rIns="90000" bIns="46800" rtlCol="0">
        <a:spAutoFit/>
      </a:bodyPr>
      <a:lstStyle>
        <a:defPPr>
          <a:defRPr sz="12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Grey 3">
      <a:srgbClr val="939393"/>
    </a:custClr>
    <a:custClr name="Grey 4">
      <a:srgbClr val="696969"/>
    </a:custClr>
    <a:custClr name="Green 1">
      <a:srgbClr val="DAF0A8"/>
    </a:custClr>
    <a:custClr name="Green 2">
      <a:srgbClr val="AFE06E"/>
    </a:custClr>
    <a:custClr name="Green 3">
      <a:srgbClr val="7DB935"/>
    </a:custClr>
    <a:custClr name="Green 4">
      <a:srgbClr val="608B2D"/>
    </a:custClr>
    <a:custClr name="Orange 1">
      <a:srgbClr val="F3CF74"/>
    </a:custClr>
    <a:custClr name="Orange 2">
      <a:srgbClr val="EFB643"/>
    </a:custClr>
    <a:custClr name="Orange 3">
      <a:srgbClr val="F18917"/>
    </a:custClr>
    <a:custClr name="Orange 4">
      <a:srgbClr val="D26308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EF2289BE19C14399F22C16DB3542B8" ma:contentTypeVersion="0" ma:contentTypeDescription="Ein neues Dokument erstellen." ma:contentTypeScope="" ma:versionID="2dae309e1079e80bdad3b663e3f17eb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b0e86e43268d7499bc47c9769927b6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582D86-E7F1-4FED-89C6-C10DBB604F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B02550-3BA6-4C01-8A3B-B7C96DD095D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840C54E-482A-4ABC-9E93-1B1E9F0C23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FHW Vorlage</Template>
  <TotalTime>4626</TotalTime>
  <Words>4507</Words>
  <Application>Microsoft Macintosh PowerPoint</Application>
  <PresentationFormat>A4 Paper (210x297 mm)</PresentationFormat>
  <Paragraphs>616</Paragraphs>
  <Slides>32</Slides>
  <Notes>26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Book Antiqua</vt:lpstr>
      <vt:lpstr>Calibri</vt:lpstr>
      <vt:lpstr>Cambria Math</vt:lpstr>
      <vt:lpstr>LinLibertineTB</vt:lpstr>
      <vt:lpstr>Wingdings</vt:lpstr>
      <vt:lpstr>IMCA-TEMP</vt:lpstr>
      <vt:lpstr>think-cell Folie</vt:lpstr>
      <vt:lpstr>Chart</vt:lpstr>
      <vt:lpstr>Diagramm</vt:lpstr>
      <vt:lpstr>PowerPoint Presentation</vt:lpstr>
      <vt:lpstr>Titel  - Inhalt -</vt:lpstr>
      <vt:lpstr>DL is data hungry, but Robotic Data is expensive.</vt:lpstr>
      <vt:lpstr>The Use of a Simulation leads to The Edge Case Problem.</vt:lpstr>
      <vt:lpstr>The overview of Sim-to-Real issue causes.</vt:lpstr>
      <vt:lpstr>Measuring the sim-to-real gap.</vt:lpstr>
      <vt:lpstr>Attention to impossible or difficult measurements in reality.</vt:lpstr>
      <vt:lpstr>Domain Randomization</vt:lpstr>
      <vt:lpstr>Domain Randomization</vt:lpstr>
      <vt:lpstr>Domain Adaptation</vt:lpstr>
      <vt:lpstr>Robotic grasping with CycleGAN.</vt:lpstr>
      <vt:lpstr>RL-CycleGAN</vt:lpstr>
      <vt:lpstr>Fazit zu Oberservation</vt:lpstr>
      <vt:lpstr>Action-Level Transfer</vt:lpstr>
      <vt:lpstr>Grounded Action Transformation</vt:lpstr>
      <vt:lpstr>Grounded Action Transformation</vt:lpstr>
      <vt:lpstr>Robust Policy Design</vt:lpstr>
      <vt:lpstr>System Identification (SysID)</vt:lpstr>
      <vt:lpstr>Simulation Optimization</vt:lpstr>
      <vt:lpstr>Evaluation</vt:lpstr>
      <vt:lpstr>Learned Reward Functions</vt:lpstr>
      <vt:lpstr>Inverse Reinforcement Learning</vt:lpstr>
      <vt:lpstr>Adversarial IRL</vt:lpstr>
      <vt:lpstr>Preference-based RL (PbRL) is used to determine an unknown reward function.</vt:lpstr>
      <vt:lpstr>Preference-based RL can imitate the perfect reward function with just a few interactions.</vt:lpstr>
      <vt:lpstr>… even in real Applications.</vt:lpstr>
      <vt:lpstr>PbRL adjusts the reward in detail and precisely.</vt:lpstr>
      <vt:lpstr>Case Study</vt:lpstr>
      <vt:lpstr>Überschrift:  maximal 2 Zeilen</vt:lpstr>
      <vt:lpstr>Überschrift:  maximal 2 Zeilen</vt:lpstr>
      <vt:lpstr>Diese Sticker und Formen sollten verwendet werden</vt:lpstr>
      <vt:lpstr> - BACKUP 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Knudsen</dc:creator>
  <cp:lastModifiedBy>Tim Knudsen</cp:lastModifiedBy>
  <cp:revision>8</cp:revision>
  <cp:lastPrinted>2017-11-09T17:13:23Z</cp:lastPrinted>
  <dcterms:created xsi:type="dcterms:W3CDTF">2025-05-27T06:47:37Z</dcterms:created>
  <dcterms:modified xsi:type="dcterms:W3CDTF">2025-06-02T20:22:49Z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0x0101008EEF2289BE19C14399F22C16DB3542B8</vt:lpwstr>
  </property>
</Properties>
</file>